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7" r:id="rId1"/>
  </p:sldMasterIdLst>
  <p:sldIdLst>
    <p:sldId id="326" r:id="rId2"/>
    <p:sldId id="369" r:id="rId3"/>
    <p:sldId id="370" r:id="rId4"/>
    <p:sldId id="371" r:id="rId5"/>
    <p:sldId id="372" r:id="rId6"/>
    <p:sldId id="376" r:id="rId7"/>
    <p:sldId id="374" r:id="rId8"/>
    <p:sldId id="366" r:id="rId9"/>
    <p:sldId id="385" r:id="rId10"/>
    <p:sldId id="379" r:id="rId11"/>
    <p:sldId id="384" r:id="rId12"/>
  </p:sldIdLst>
  <p:sldSz cx="12192000" cy="6858000"/>
  <p:notesSz cx="6858000" cy="9144000"/>
  <p:embeddedFontLst>
    <p:embeddedFont>
      <p:font typeface="Akrobat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unday" charset="-52"/>
      <p:regular r:id="rId18"/>
    </p:embeddedFont>
    <p:embeddedFont>
      <p:font typeface="Leelawadee UI Semilight" charset="-34"/>
      <p:regular r:id="rId19"/>
    </p:embeddedFont>
    <p:embeddedFont>
      <p:font typeface="Cambria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621"/>
    <a:srgbClr val="F9FBA3"/>
    <a:srgbClr val="FCD904"/>
    <a:srgbClr val="B53939"/>
    <a:srgbClr val="B53959"/>
    <a:srgbClr val="FFA90B"/>
    <a:srgbClr val="FF3A3B"/>
    <a:srgbClr val="FF71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875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87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Akrobat" pitchFamily="2" charset="-52"/>
              </a:rPr>
              <a:t>Представление </a:t>
            </a:r>
            <a:r>
              <a:rPr lang="ru-RU" dirty="0" smtClean="0">
                <a:solidFill>
                  <a:srgbClr val="C00000"/>
                </a:solidFill>
                <a:latin typeface="Akrobat" pitchFamily="2" charset="-52"/>
              </a:rPr>
              <a:t>опыта на уровнях выше гимназического</a:t>
            </a:r>
            <a:endParaRPr lang="ru-RU" dirty="0">
              <a:solidFill>
                <a:srgbClr val="C00000"/>
              </a:solidFill>
              <a:latin typeface="Akrobat" pitchFamily="2" charset="-52"/>
            </a:endParaRPr>
          </a:p>
        </c:rich>
      </c:tx>
      <c:layout>
        <c:manualLayout>
          <c:xMode val="edge"/>
          <c:yMode val="edge"/>
          <c:x val="0.13303240740740752"/>
          <c:y val="3.8262785193326492E-3"/>
        </c:manualLayout>
      </c:layout>
    </c:title>
    <c:plotArea>
      <c:layout>
        <c:manualLayout>
          <c:layoutTarget val="inner"/>
          <c:xMode val="edge"/>
          <c:yMode val="edge"/>
          <c:x val="7.0407006415864684E-2"/>
          <c:y val="0.17094269466316725"/>
          <c:w val="0.90413003062117303"/>
          <c:h val="0.65570084989376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Представление опыта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Публикации</c:v>
                </c:pt>
                <c:pt idx="1">
                  <c:v>Мастер-классы</c:v>
                </c:pt>
                <c:pt idx="2">
                  <c:v>Выступления с докладом</c:v>
                </c:pt>
                <c:pt idx="3">
                  <c:v>Открытые уроки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axId val="45772800"/>
        <c:axId val="75954816"/>
      </c:barChart>
      <c:catAx>
        <c:axId val="45772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>
                <a:latin typeface="Akrobat" pitchFamily="2" charset="-52"/>
              </a:defRPr>
            </a:pPr>
            <a:endParaRPr lang="ru-RU"/>
          </a:p>
        </c:txPr>
        <c:crossAx val="75954816"/>
        <c:crosses val="autoZero"/>
        <c:auto val="1"/>
        <c:lblAlgn val="ctr"/>
        <c:lblOffset val="100"/>
      </c:catAx>
      <c:valAx>
        <c:axId val="75954816"/>
        <c:scaling>
          <c:orientation val="minMax"/>
        </c:scaling>
        <c:axPos val="l"/>
        <c:majorGridlines/>
        <c:numFmt formatCode="General" sourceLinked="1"/>
        <c:tickLblPos val="nextTo"/>
        <c:crossAx val="45772800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36B6-B915-4444-A1AE-7499B0D37F63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E1D5-40E7-4AA2-AB70-1F96F71BCF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6B59-CC03-45E1-8F31-4A7F8328ABBC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744-754C-4A2D-8F15-5FFAD1679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D562-50A3-416D-8111-26BF1454A1C9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EB0D-4AA2-4EC7-A5C6-CA49038B3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1417-A8D5-4FFE-B2A5-93A1F69E9836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1E6A-5C4B-41CE-93A3-2A335A541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E2D5-DFA5-46EB-BE91-61A483A1F3E5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C017-5122-45E2-AE86-6128C0CF2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035B-0E54-4326-A36F-E4B922C39F8A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4C8A-297F-44BF-98C2-44AF4E9035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FE05-0F5E-4A49-A158-7F2A583262BE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D5FD-45B4-4CD6-9F85-5AB409C36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201D-F494-4338-A7CA-5A07954FB49B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5B2B-DE27-4DBE-B74C-0E62D559C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40A3-F16C-4A75-98C3-A8467F7BBBF3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73B3-637C-4890-8C65-091049654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F5B1-DE51-4A58-8A2C-992CC1DD224D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19E4-3E06-4B91-BFE1-9233CEFA3A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912F-5072-4435-8A81-7CF06938D273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8619-721F-46F9-A624-CA77B2D60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3693E5-56CA-4354-B22D-5B2CA09DDB17}" type="datetimeFigureOut">
              <a:rPr lang="ru-RU"/>
              <a:pPr>
                <a:defRPr/>
              </a:pPr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7377F7-FD01-42C2-AEFC-C5A1C1965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3813" y="2084388"/>
            <a:ext cx="17986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73457" y="2128838"/>
            <a:ext cx="7519916" cy="341632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krobat" pitchFamily="2" charset="-52"/>
              </a:rPr>
              <a:t>Внедрение эффективных инновационных педагогических практик в образовательный процесс для формирования у обучающихся МАОУ «Гимназия №33» навыков </a:t>
            </a:r>
            <a:r>
              <a:rPr lang="en-US" sz="3600" b="1" dirty="0" smtClean="0">
                <a:solidFill>
                  <a:srgbClr val="002060"/>
                </a:solidFill>
                <a:latin typeface="Akrobat" pitchFamily="2" charset="-52"/>
              </a:rPr>
              <a:t>XXI</a:t>
            </a:r>
            <a:r>
              <a:rPr lang="ru-RU" sz="3600" b="1" dirty="0" smtClean="0">
                <a:solidFill>
                  <a:srgbClr val="002060"/>
                </a:solidFill>
                <a:latin typeface="Akrobat" pitchFamily="2" charset="-52"/>
              </a:rPr>
              <a:t> века</a:t>
            </a:r>
          </a:p>
          <a:p>
            <a:pPr algn="r">
              <a:defRPr/>
            </a:pPr>
            <a:endParaRPr lang="ru-RU" sz="3600" b="1" dirty="0" smtClean="0">
              <a:solidFill>
                <a:srgbClr val="002060"/>
              </a:solidFill>
              <a:latin typeface="Akrobat" pitchFamily="2" charset="-52"/>
            </a:endParaRPr>
          </a:p>
        </p:txBody>
      </p:sp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3488" y="223838"/>
            <a:ext cx="16986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9344025" y="3641725"/>
            <a:ext cx="6503988" cy="6207125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8799" y="1155035"/>
            <a:ext cx="7943755" cy="4842633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extLst>
              <a:ext uri="{FF2B5EF4-FFF2-40B4-BE49-F238E27FC236}"/>
            </a:extLst>
          </p:cNvPr>
          <p:cNvSpPr/>
          <p:nvPr/>
        </p:nvSpPr>
        <p:spPr>
          <a:xfrm>
            <a:off x="8504238" y="-530225"/>
            <a:ext cx="6505575" cy="6207125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01318" y="148276"/>
            <a:ext cx="9918700" cy="9096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170689" y="285504"/>
            <a:ext cx="10099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Масштабируемость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 и </a:t>
            </a: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тиражируемость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itchFamily="2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454177398"/>
              </p:ext>
            </p:extLst>
          </p:nvPr>
        </p:nvGraphicFramePr>
        <p:xfrm>
          <a:off x="324591" y="1460665"/>
          <a:ext cx="5486400" cy="440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0406568"/>
              </p:ext>
            </p:extLst>
          </p:nvPr>
        </p:nvGraphicFramePr>
        <p:xfrm>
          <a:off x="5871658" y="2814451"/>
          <a:ext cx="6077585" cy="2987040"/>
        </p:xfrm>
        <a:graphic>
          <a:graphicData uri="http://schemas.openxmlformats.org/drawingml/2006/table">
            <a:tbl>
              <a:tblPr/>
              <a:tblGrid>
                <a:gridCol w="4527936"/>
                <a:gridCol w="851784"/>
                <a:gridCol w="697865"/>
              </a:tblGrid>
              <a:tr h="0"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mbria"/>
                          <a:cs typeface="Times New Roman"/>
                        </a:rPr>
                        <a:t>Конкурсы педагогического мастерства</a:t>
                      </a:r>
                      <a:endParaRPr lang="ru-RU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mbria"/>
                          <a:cs typeface="Times New Roman"/>
                        </a:rPr>
                        <a:t>Уровень</a:t>
                      </a:r>
                      <a:endParaRPr lang="ru-RU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mbria"/>
                          <a:cs typeface="Times New Roman"/>
                        </a:rPr>
                        <a:t>Дата</a:t>
                      </a:r>
                      <a:endParaRPr lang="ru-RU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Победители и призёры I Конкурса инновационных практик по введению ФГОС НОО в Пермском крае</a:t>
                      </a:r>
                    </a:p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(сингапурская методика, смешанное обучение)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2020-2021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Победители Конкурса электронных сборников ЦИО ПГГПУ (сингапурская методика, формирующее оценивание)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2019-2020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Победитель конкурса «Школа» Рыбаков Фонда в категории «Я — iУчитель» (лего-технология)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Россия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2018-2019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Призёр конкурса «Учитель года»</a:t>
                      </a:r>
                    </a:p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(лего-технология)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город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2016-2017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Победители IX краевого фестиваля видео и компьютерного искусства «Золотая мышь» </a:t>
                      </a:r>
                    </a:p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(лего-технология)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край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 eaLnBrk="0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mbria"/>
                          <a:cs typeface="Times New Roman"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137608" y="1857081"/>
            <a:ext cx="5788231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</a:pPr>
            <a:r>
              <a:rPr lang="ru-RU" sz="2300" b="1" dirty="0" smtClean="0">
                <a:solidFill>
                  <a:srgbClr val="C00000"/>
                </a:solidFill>
                <a:latin typeface="Akrobat" pitchFamily="2" charset="-52"/>
              </a:rPr>
              <a:t>Результативное участие в конкурсах педагогического мастерства</a:t>
            </a:r>
            <a:endParaRPr lang="ru-RU" sz="2300" b="1" dirty="0">
              <a:solidFill>
                <a:srgbClr val="C00000"/>
              </a:solidFill>
              <a:latin typeface="Akrobat" pitchFamily="2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8221663" y="-2132013"/>
            <a:ext cx="6503987" cy="6207126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3457" y="2128838"/>
            <a:ext cx="7519916" cy="341632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krobat" pitchFamily="2" charset="-52"/>
              </a:rPr>
              <a:t>Внедрение эффективных инновационных педагогических практик в образовательный процесс для формирования у обучающихся МАОУ «Гимназия №33» навыков </a:t>
            </a:r>
            <a:r>
              <a:rPr lang="en-US" sz="3600" b="1" dirty="0" smtClean="0">
                <a:solidFill>
                  <a:srgbClr val="002060"/>
                </a:solidFill>
                <a:latin typeface="Akrobat" pitchFamily="2" charset="-52"/>
              </a:rPr>
              <a:t>XXI</a:t>
            </a:r>
            <a:r>
              <a:rPr lang="ru-RU" sz="3600" b="1" dirty="0" smtClean="0">
                <a:solidFill>
                  <a:srgbClr val="002060"/>
                </a:solidFill>
                <a:latin typeface="Akrobat" pitchFamily="2" charset="-52"/>
              </a:rPr>
              <a:t> века</a:t>
            </a:r>
          </a:p>
          <a:p>
            <a:pPr algn="r">
              <a:defRPr/>
            </a:pPr>
            <a:endParaRPr lang="ru-RU" sz="3600" b="1" dirty="0" smtClean="0">
              <a:solidFill>
                <a:srgbClr val="002060"/>
              </a:solidFill>
              <a:latin typeface="Akrob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799" y="1155035"/>
            <a:ext cx="7943755" cy="4842633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 l="48247"/>
          <a:stretch>
            <a:fillRect/>
          </a:stretch>
        </p:blipFill>
        <p:spPr bwMode="auto">
          <a:xfrm>
            <a:off x="4701413" y="176914"/>
            <a:ext cx="3687762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Овал 50"/>
          <p:cNvSpPr/>
          <p:nvPr/>
        </p:nvSpPr>
        <p:spPr>
          <a:xfrm>
            <a:off x="6969188" y="335024"/>
            <a:ext cx="3348519" cy="11207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116062" y="5274315"/>
            <a:ext cx="3307980" cy="11207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545202" y="4026498"/>
            <a:ext cx="3140995" cy="11191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86823" y="1639805"/>
            <a:ext cx="3190192" cy="11191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477848" y="2838738"/>
            <a:ext cx="3208349" cy="11207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36663" y="5364163"/>
            <a:ext cx="3917950" cy="909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8" y="603250"/>
            <a:ext cx="6178550" cy="4562475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atin typeface="Akrobat" pitchFamily="2" charset="-52"/>
              </a:rPr>
              <a:t>Основу модели организации образовательного процесса нашей гимназии, ориентированной на развитие у обучающихся набора гибких навыков </a:t>
            </a:r>
            <a:r>
              <a:rPr lang="ru-RU" sz="2400" b="1" dirty="0" smtClean="0">
                <a:solidFill>
                  <a:srgbClr val="002060"/>
                </a:solidFill>
                <a:latin typeface="Akrobat" pitchFamily="2" charset="-52"/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  <a:latin typeface="Akrobat" pitchFamily="2" charset="-52"/>
              </a:rPr>
              <a:t>soft</a:t>
            </a:r>
            <a:r>
              <a:rPr lang="ru-RU" sz="2400" b="1" dirty="0" smtClean="0">
                <a:solidFill>
                  <a:srgbClr val="002060"/>
                </a:solidFill>
                <a:latin typeface="Akrobat" pitchFamily="2" charset="-52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krobat" pitchFamily="2" charset="-52"/>
              </a:rPr>
              <a:t>skills</a:t>
            </a:r>
            <a:r>
              <a:rPr lang="ru-RU" sz="2400" b="1" dirty="0" smtClean="0">
                <a:solidFill>
                  <a:srgbClr val="002060"/>
                </a:solidFill>
                <a:latin typeface="Akrobat" pitchFamily="2" charset="-52"/>
              </a:rPr>
              <a:t>),</a:t>
            </a:r>
            <a:r>
              <a:rPr lang="ru-RU" sz="2400" b="1" dirty="0" smtClean="0">
                <a:latin typeface="Akrobat" pitchFamily="2" charset="-52"/>
              </a:rPr>
              <a:t> составляет идея использования сочетающихся </a:t>
            </a:r>
            <a:r>
              <a:rPr lang="ru-RU" sz="2400" b="1" dirty="0">
                <a:latin typeface="Akrobat" pitchFamily="2" charset="-52"/>
              </a:rPr>
              <a:t>и </a:t>
            </a:r>
            <a:r>
              <a:rPr lang="ru-RU" sz="2400" b="1" dirty="0" smtClean="0">
                <a:latin typeface="Akrobat" pitchFamily="2" charset="-52"/>
              </a:rPr>
              <a:t>дополняющих </a:t>
            </a:r>
            <a:r>
              <a:rPr lang="ru-RU" sz="2400" b="1" dirty="0">
                <a:latin typeface="Akrobat" pitchFamily="2" charset="-52"/>
              </a:rPr>
              <a:t>друг друга интерактивных </a:t>
            </a:r>
            <a:r>
              <a:rPr lang="ru-RU" sz="2400" b="1" dirty="0" smtClean="0">
                <a:latin typeface="Akrobat" pitchFamily="2" charset="-52"/>
              </a:rPr>
              <a:t>технологий и методик, основанием которых является рамка </a:t>
            </a:r>
            <a:r>
              <a:rPr lang="ru-RU" sz="3200" b="1" dirty="0" smtClean="0">
                <a:solidFill>
                  <a:srgbClr val="FF0000"/>
                </a:solidFill>
                <a:latin typeface="Akrobat" pitchFamily="2" charset="-52"/>
              </a:rPr>
              <a:t>4К </a:t>
            </a:r>
            <a:r>
              <a:rPr lang="ru-RU" sz="2400" b="1" dirty="0" smtClean="0">
                <a:solidFill>
                  <a:srgbClr val="002060"/>
                </a:solidFill>
                <a:latin typeface="Akrobat" pitchFamily="2" charset="-52"/>
              </a:rPr>
              <a:t>(креативность, критическое мышление, кооперация, коммуникация)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15457" y="5443538"/>
            <a:ext cx="2420917" cy="1079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  <a:ea typeface="+mj-ea"/>
                <a:cs typeface="+mj-cs"/>
              </a:rPr>
              <a:t>Идея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krobat" pitchFamily="2" charset="-52"/>
              <a:ea typeface="+mj-ea"/>
              <a:cs typeface="+mj-cs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krobat" pitchFamily="2" charset="-52"/>
              <a:ea typeface="+mj-ea"/>
              <a:cs typeface="+mj-cs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krobat" pitchFamily="2" charset="-52"/>
              <a:ea typeface="+mj-ea"/>
              <a:cs typeface="+mj-cs"/>
            </a:endParaRPr>
          </a:p>
        </p:txBody>
      </p:sp>
      <p:sp>
        <p:nvSpPr>
          <p:cNvPr id="3087" name="TextBox 1"/>
          <p:cNvSpPr txBox="1">
            <a:spLocks noChangeArrowheads="1"/>
          </p:cNvSpPr>
          <p:nvPr/>
        </p:nvSpPr>
        <p:spPr bwMode="auto">
          <a:xfrm>
            <a:off x="7098123" y="420661"/>
            <a:ext cx="30400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Смешанное обучение (Перевернутый класс</a:t>
            </a:r>
            <a:r>
              <a:rPr lang="ru-RU" sz="1400" dirty="0" smtClean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)</a:t>
            </a:r>
            <a:endParaRPr lang="ru-RU" sz="1400" dirty="0">
              <a:solidFill>
                <a:srgbClr val="C00000"/>
              </a:solidFill>
              <a:latin typeface="Sunday" pitchFamily="2" charset="-52"/>
              <a:cs typeface="Leelawadee UI Semilight" pitchFamily="34" charset="-34"/>
            </a:endParaRPr>
          </a:p>
        </p:txBody>
      </p:sp>
      <p:sp>
        <p:nvSpPr>
          <p:cNvPr id="3088" name="TextBox 1"/>
          <p:cNvSpPr txBox="1">
            <a:spLocks noChangeArrowheads="1"/>
          </p:cNvSpPr>
          <p:nvPr/>
        </p:nvSpPr>
        <p:spPr bwMode="auto">
          <a:xfrm>
            <a:off x="7903966" y="1744766"/>
            <a:ext cx="2025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Lego-</a:t>
            </a:r>
            <a:r>
              <a:rPr lang="ru-RU" sz="1200" dirty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технология</a:t>
            </a:r>
          </a:p>
        </p:txBody>
      </p:sp>
      <p:sp>
        <p:nvSpPr>
          <p:cNvPr id="3089" name="TextBox 1"/>
          <p:cNvSpPr txBox="1">
            <a:spLocks noChangeArrowheads="1"/>
          </p:cNvSpPr>
          <p:nvPr/>
        </p:nvSpPr>
        <p:spPr bwMode="auto">
          <a:xfrm>
            <a:off x="7652467" y="4205885"/>
            <a:ext cx="2859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Формирующее оценивание</a:t>
            </a:r>
          </a:p>
        </p:txBody>
      </p:sp>
      <p:sp>
        <p:nvSpPr>
          <p:cNvPr id="3090" name="TextBox 1"/>
          <p:cNvSpPr txBox="1">
            <a:spLocks noChangeArrowheads="1"/>
          </p:cNvSpPr>
          <p:nvPr/>
        </p:nvSpPr>
        <p:spPr bwMode="auto">
          <a:xfrm>
            <a:off x="7184645" y="5486995"/>
            <a:ext cx="31194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Сингапурская методика обучения</a:t>
            </a:r>
          </a:p>
        </p:txBody>
      </p:sp>
      <p:pic>
        <p:nvPicPr>
          <p:cNvPr id="309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944344" y="2989696"/>
            <a:ext cx="2025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Sunday" pitchFamily="2" charset="-52"/>
                <a:cs typeface="Leelawadee UI Semilight" pitchFamily="34" charset="-34"/>
              </a:rPr>
              <a:t>Метод проектов</a:t>
            </a:r>
          </a:p>
        </p:txBody>
      </p:sp>
      <p:pic>
        <p:nvPicPr>
          <p:cNvPr id="1026" name="Picture 2" descr="https://www.clipartmax.com/png/full/442-4429015_machine-learning-monitoring-system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92" y="878355"/>
            <a:ext cx="517984" cy="52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49" y="2051383"/>
            <a:ext cx="639883" cy="6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www.vippng.com/png/full/193-1932783_managing-compensation-blue-planning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288" y="3267527"/>
            <a:ext cx="649078" cy="535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assets.website-files.com/5e83982e1f53307c35b59894/5e99fed9afcd9d7f1742d122_noun_evaluation_2404410-p-1080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77" b="17553"/>
          <a:stretch/>
        </p:blipFill>
        <p:spPr bwMode="auto">
          <a:xfrm>
            <a:off x="8647861" y="4482884"/>
            <a:ext cx="955343" cy="594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webstockreview.net/images/maps-clipart-quest-1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63" y="5763994"/>
            <a:ext cx="597977" cy="597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99557" y="1011889"/>
            <a:ext cx="350202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Akrobat" pitchFamily="2" charset="-52"/>
              </a:rPr>
              <a:t>необходимость в поиске новых технологий и методик (инновационных практик)</a:t>
            </a:r>
            <a:endParaRPr lang="ru-RU" sz="2400" b="1" dirty="0">
              <a:solidFill>
                <a:srgbClr val="C00000"/>
              </a:solidFill>
              <a:latin typeface="Akrob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3493" y="826016"/>
            <a:ext cx="3419475" cy="1527175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652240" y="3328988"/>
            <a:ext cx="36337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krobat" pitchFamily="2" charset="-52"/>
              </a:rPr>
              <a:t>масштабирование </a:t>
            </a:r>
            <a:r>
              <a:rPr lang="ru-RU" sz="2400" b="1" dirty="0">
                <a:solidFill>
                  <a:srgbClr val="C00000"/>
                </a:solidFill>
                <a:latin typeface="Akrobat" pitchFamily="2" charset="-52"/>
              </a:rPr>
              <a:t>и распространение </a:t>
            </a:r>
            <a:r>
              <a:rPr lang="ru-RU" sz="2400" b="1" dirty="0" smtClean="0">
                <a:solidFill>
                  <a:srgbClr val="C00000"/>
                </a:solidFill>
                <a:latin typeface="Akrobat" pitchFamily="2" charset="-52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Akrobat" pitchFamily="2" charset="-52"/>
              </a:rPr>
              <a:t>массовую педагогическую практику гимназии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99742" y="3313174"/>
            <a:ext cx="3565484" cy="1658938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7" name="Рисунок 2"/>
          <p:cNvPicPr>
            <a:picLocks noChangeAspect="1" noChangeArrowheads="1"/>
          </p:cNvPicPr>
          <p:nvPr/>
        </p:nvPicPr>
        <p:blipFill>
          <a:blip r:embed="rId2"/>
          <a:srcRect l="55482" t="42889" r="15556" b="45457"/>
          <a:stretch>
            <a:fillRect/>
          </a:stretch>
        </p:blipFill>
        <p:spPr bwMode="auto">
          <a:xfrm>
            <a:off x="3829607" y="3464936"/>
            <a:ext cx="8699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9488294" y="854591"/>
            <a:ext cx="1292662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Sunday" pitchFamily="2" charset="-52"/>
              </a:rPr>
              <a:t>Внедрение Инновационных практик в образовательный процесс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09971" y="636526"/>
            <a:ext cx="1614487" cy="5191125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154842" y="1475037"/>
            <a:ext cx="1214789" cy="74564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8296770" y="3633849"/>
            <a:ext cx="1025360" cy="7762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34963" y="5802313"/>
            <a:ext cx="4589462" cy="7762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04800" y="6084888"/>
            <a:ext cx="4427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50000"/>
              </a:lnSpc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Стартовый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контекст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itchFamily="2" charset="-52"/>
            </a:endParaRPr>
          </a:p>
        </p:txBody>
      </p:sp>
      <p:pic>
        <p:nvPicPr>
          <p:cNvPr id="513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Рисунок 2"/>
          <p:cNvPicPr>
            <a:picLocks noChangeAspect="1" noChangeArrowheads="1"/>
          </p:cNvPicPr>
          <p:nvPr/>
        </p:nvPicPr>
        <p:blipFill>
          <a:blip r:embed="rId2"/>
          <a:srcRect l="55482" t="42889" r="15556" b="45457"/>
          <a:stretch>
            <a:fillRect/>
          </a:stretch>
        </p:blipFill>
        <p:spPr bwMode="auto">
          <a:xfrm>
            <a:off x="3806681" y="1729489"/>
            <a:ext cx="8699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>
            <a:extLst>
              <a:ext uri="{FF2B5EF4-FFF2-40B4-BE49-F238E27FC236}"/>
            </a:extLst>
          </p:cNvPr>
          <p:cNvSpPr/>
          <p:nvPr/>
        </p:nvSpPr>
        <p:spPr>
          <a:xfrm>
            <a:off x="-4822825" y="-2065338"/>
            <a:ext cx="6503988" cy="6207126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423" y="1741365"/>
            <a:ext cx="3227388" cy="2135187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507423" y="1932697"/>
            <a:ext cx="321551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krobat" pitchFamily="2" charset="-52"/>
              </a:rPr>
              <a:t> ФГОС </a:t>
            </a:r>
            <a:r>
              <a:rPr lang="ru-RU" sz="3200" b="1" dirty="0">
                <a:solidFill>
                  <a:srgbClr val="002060"/>
                </a:solidFill>
                <a:latin typeface="Akrobat" pitchFamily="2" charset="-52"/>
              </a:rPr>
              <a:t>НОО </a:t>
            </a:r>
            <a:r>
              <a:rPr lang="ru-RU" sz="3200" b="1" dirty="0" smtClean="0">
                <a:solidFill>
                  <a:srgbClr val="002060"/>
                </a:solidFill>
                <a:latin typeface="Akrobat" pitchFamily="2" charset="-52"/>
              </a:rPr>
              <a:t>второго поколения</a:t>
            </a:r>
            <a:endParaRPr lang="ru-RU" sz="3200" b="1" dirty="0" smtClean="0">
              <a:solidFill>
                <a:srgbClr val="002060"/>
              </a:solidFill>
              <a:latin typeface="Akrobat" pitchFamily="2" charset="-52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krobat" pitchFamily="2" charset="-52"/>
              </a:rPr>
              <a:t>(новые требования </a:t>
            </a:r>
            <a:r>
              <a:rPr lang="ru-RU" sz="1400" dirty="0">
                <a:solidFill>
                  <a:srgbClr val="002060"/>
                </a:solidFill>
                <a:latin typeface="Akrobat" pitchFamily="2" charset="-52"/>
              </a:rPr>
              <a:t>к результатам освоения основной образовательной программы начального общего образования)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04775" y="128588"/>
            <a:ext cx="5033963" cy="909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Содержимое 2"/>
          <p:cNvSpPr txBox="1">
            <a:spLocks/>
          </p:cNvSpPr>
          <p:nvPr/>
        </p:nvSpPr>
        <p:spPr bwMode="auto">
          <a:xfrm>
            <a:off x="238125" y="230188"/>
            <a:ext cx="4697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Целевые установки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itchFamily="2" charset="-52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74650" y="4175125"/>
            <a:ext cx="11542713" cy="984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4225" y="3529013"/>
            <a:ext cx="1082198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Прямоугольник 63"/>
          <p:cNvSpPr>
            <a:spLocks noChangeArrowheads="1"/>
          </p:cNvSpPr>
          <p:nvPr/>
        </p:nvSpPr>
        <p:spPr bwMode="auto">
          <a:xfrm>
            <a:off x="419100" y="4314825"/>
            <a:ext cx="11682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krobat" pitchFamily="2" charset="-52"/>
              </a:rPr>
              <a:t>Создание </a:t>
            </a:r>
            <a:r>
              <a:rPr lang="ru-RU" sz="2200" b="1" dirty="0">
                <a:solidFill>
                  <a:srgbClr val="002060"/>
                </a:solidFill>
                <a:latin typeface="Akrobat" pitchFamily="2" charset="-52"/>
              </a:rPr>
              <a:t>условий для </a:t>
            </a:r>
            <a:r>
              <a:rPr lang="ru-RU" sz="2200" b="1" dirty="0" smtClean="0">
                <a:solidFill>
                  <a:srgbClr val="002060"/>
                </a:solidFill>
                <a:latin typeface="Akrobat" pitchFamily="2" charset="-52"/>
              </a:rPr>
              <a:t>повышения </a:t>
            </a:r>
            <a:r>
              <a:rPr lang="ru-RU" sz="2200" b="1" dirty="0">
                <a:solidFill>
                  <a:srgbClr val="002060"/>
                </a:solidFill>
                <a:latin typeface="Akrobat" pitchFamily="2" charset="-52"/>
              </a:rPr>
              <a:t>предметных и </a:t>
            </a:r>
            <a:r>
              <a:rPr lang="ru-RU" sz="2200" b="1" dirty="0" err="1">
                <a:solidFill>
                  <a:srgbClr val="002060"/>
                </a:solidFill>
                <a:latin typeface="Akrobat" pitchFamily="2" charset="-52"/>
              </a:rPr>
              <a:t>метапредметных</a:t>
            </a:r>
            <a:r>
              <a:rPr lang="ru-RU" sz="2200" b="1" dirty="0">
                <a:solidFill>
                  <a:srgbClr val="002060"/>
                </a:solidFill>
                <a:latin typeface="Akrobat" pitchFamily="2" charset="-52"/>
              </a:rPr>
              <a:t> образовательных </a:t>
            </a:r>
            <a:endParaRPr lang="ru-RU" sz="2200" b="1" dirty="0" smtClean="0">
              <a:solidFill>
                <a:srgbClr val="002060"/>
              </a:solidFill>
              <a:latin typeface="Akrobat" pitchFamily="2" charset="-52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krobat" pitchFamily="2" charset="-52"/>
              </a:rPr>
              <a:t>результатов </a:t>
            </a:r>
            <a:r>
              <a:rPr lang="ru-RU" sz="2200" b="1" dirty="0">
                <a:solidFill>
                  <a:srgbClr val="002060"/>
                </a:solidFill>
                <a:latin typeface="Akrobat" pitchFamily="2" charset="-52"/>
              </a:rPr>
              <a:t>гимназии, развития необходимых навыков 21 </a:t>
            </a:r>
            <a:r>
              <a:rPr lang="ru-RU" sz="2200" b="1" dirty="0" smtClean="0">
                <a:solidFill>
                  <a:srgbClr val="002060"/>
                </a:solidFill>
                <a:latin typeface="Akrobat" pitchFamily="2" charset="-52"/>
              </a:rPr>
              <a:t>века</a:t>
            </a:r>
            <a:endParaRPr lang="ru-RU" sz="2200" b="1" dirty="0">
              <a:solidFill>
                <a:srgbClr val="002060"/>
              </a:solidFill>
              <a:latin typeface="Akrobat" pitchFamily="2" charset="-52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509651" y="3271075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002396" y="3271074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748838" y="3282950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3133932" y="1878445"/>
            <a:ext cx="2328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krobat" pitchFamily="2" charset="-52"/>
              </a:rPr>
              <a:t>Создать нормативно-правовую базу по внедрения в учебный процесс гимназии выбранных методик и технологий</a:t>
            </a:r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3133870" y="1815275"/>
            <a:ext cx="2316904" cy="1062038"/>
          </a:xfrm>
          <a:prstGeom prst="wedgeRectCallout">
            <a:avLst>
              <a:gd name="adj1" fmla="val 2442"/>
              <a:gd name="adj2" fmla="val 80803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285153" y="1885825"/>
            <a:ext cx="26361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krobat" pitchFamily="2" charset="-52"/>
              </a:rPr>
              <a:t>Создать </a:t>
            </a:r>
            <a:r>
              <a:rPr lang="ru-RU" sz="1400" b="1" dirty="0">
                <a:solidFill>
                  <a:srgbClr val="002060"/>
                </a:solidFill>
                <a:latin typeface="Akrobat" pitchFamily="2" charset="-52"/>
              </a:rPr>
              <a:t>проектные группы учителей-новаторов для поиска и апробации инновационных практик</a:t>
            </a:r>
          </a:p>
        </p:txBody>
      </p:sp>
      <p:sp>
        <p:nvSpPr>
          <p:cNvPr id="73" name="Прямоугольная выноска 72"/>
          <p:cNvSpPr/>
          <p:nvPr/>
        </p:nvSpPr>
        <p:spPr>
          <a:xfrm>
            <a:off x="261257" y="1785938"/>
            <a:ext cx="2660073" cy="1060450"/>
          </a:xfrm>
          <a:prstGeom prst="wedgeRectCallout">
            <a:avLst>
              <a:gd name="adj1" fmla="val 13793"/>
              <a:gd name="adj2" fmla="val 86484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8651875" y="1774825"/>
            <a:ext cx="3222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krobat" pitchFamily="2" charset="-52"/>
              </a:rPr>
              <a:t>Провести </a:t>
            </a:r>
            <a:r>
              <a:rPr lang="ru-RU" sz="1400" b="1" dirty="0">
                <a:solidFill>
                  <a:srgbClr val="002060"/>
                </a:solidFill>
                <a:latin typeface="Akrobat" pitchFamily="2" charset="-52"/>
              </a:rPr>
              <a:t>коррекцию механизма мониторинга и контроля образовательных результатов, в связи с внедрением инновационной практики</a:t>
            </a:r>
          </a:p>
        </p:txBody>
      </p:sp>
      <p:sp>
        <p:nvSpPr>
          <p:cNvPr id="75" name="Прямоугольная выноска 74"/>
          <p:cNvSpPr/>
          <p:nvPr/>
        </p:nvSpPr>
        <p:spPr>
          <a:xfrm>
            <a:off x="8763000" y="1774825"/>
            <a:ext cx="3076575" cy="1062038"/>
          </a:xfrm>
          <a:prstGeom prst="wedgeRectCallout">
            <a:avLst>
              <a:gd name="adj1" fmla="val -13059"/>
              <a:gd name="adj2" fmla="val 87432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4" name="Прямоугольник 75"/>
          <p:cNvSpPr>
            <a:spLocks noChangeArrowheads="1"/>
          </p:cNvSpPr>
          <p:nvPr/>
        </p:nvSpPr>
        <p:spPr bwMode="auto">
          <a:xfrm>
            <a:off x="514350" y="5683704"/>
            <a:ext cx="1120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Sunday" pitchFamily="2" charset="-52"/>
              </a:rPr>
              <a:t>Навыки </a:t>
            </a:r>
            <a:r>
              <a:rPr lang="en-US" b="1" dirty="0" smtClean="0">
                <a:solidFill>
                  <a:srgbClr val="C00000"/>
                </a:solidFill>
                <a:latin typeface="Sunday" pitchFamily="2" charset="-52"/>
              </a:rPr>
              <a:t>XXI</a:t>
            </a:r>
            <a:r>
              <a:rPr lang="ru-RU" b="1" dirty="0" smtClean="0">
                <a:solidFill>
                  <a:srgbClr val="C00000"/>
                </a:solidFill>
                <a:latin typeface="Sunday" pitchFamily="2" charset="-52"/>
              </a:rPr>
              <a:t> века: креативность</a:t>
            </a:r>
            <a:r>
              <a:rPr lang="ru-RU" b="1" dirty="0">
                <a:solidFill>
                  <a:srgbClr val="C00000"/>
                </a:solidFill>
                <a:latin typeface="Sunday" pitchFamily="2" charset="-52"/>
              </a:rPr>
              <a:t>, кооперация, </a:t>
            </a:r>
            <a:r>
              <a:rPr lang="ru-RU" b="1" dirty="0" smtClean="0">
                <a:solidFill>
                  <a:srgbClr val="C00000"/>
                </a:solidFill>
                <a:latin typeface="Sunday" pitchFamily="2" charset="-52"/>
              </a:rPr>
              <a:t>критическое </a:t>
            </a:r>
            <a:r>
              <a:rPr lang="ru-RU" b="1" dirty="0">
                <a:solidFill>
                  <a:srgbClr val="C00000"/>
                </a:solidFill>
                <a:latin typeface="Sunday" pitchFamily="2" charset="-52"/>
              </a:rPr>
              <a:t>мышление, </a:t>
            </a:r>
            <a:r>
              <a:rPr lang="ru-RU" b="1" dirty="0" smtClean="0">
                <a:solidFill>
                  <a:srgbClr val="C00000"/>
                </a:solidFill>
                <a:latin typeface="Sunday" pitchFamily="2" charset="-52"/>
              </a:rPr>
              <a:t>коммуникация</a:t>
            </a:r>
            <a:r>
              <a:rPr lang="ru-RU" b="1" dirty="0">
                <a:solidFill>
                  <a:srgbClr val="C00000"/>
                </a:solidFill>
                <a:latin typeface="Sunday" pitchFamily="2" charset="-52"/>
              </a:rPr>
              <a:t>.</a:t>
            </a:r>
          </a:p>
        </p:txBody>
      </p:sp>
      <p:pic>
        <p:nvPicPr>
          <p:cNvPr id="718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922654" y="783936"/>
            <a:ext cx="23287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krobat" pitchFamily="2" charset="-52"/>
              </a:rPr>
              <a:t>Организовать </a:t>
            </a:r>
            <a:r>
              <a:rPr lang="ru-RU" sz="1400" b="1" dirty="0">
                <a:solidFill>
                  <a:srgbClr val="002060"/>
                </a:solidFill>
                <a:latin typeface="Akrobat" pitchFamily="2" charset="-52"/>
              </a:rPr>
              <a:t>внедрение в учебный процесс гимназии инновационных практик, на основе рекомендаций педагогов-новаторов, проводивших экспериментальное использование данной инновационной практики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5946343" y="712519"/>
            <a:ext cx="2316904" cy="2234067"/>
          </a:xfrm>
          <a:prstGeom prst="wedgeRectCallout">
            <a:avLst>
              <a:gd name="adj1" fmla="val -633"/>
              <a:gd name="adj2" fmla="val 66983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69248" y="3269094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104775" y="128588"/>
            <a:ext cx="5033963" cy="909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238125" y="230188"/>
            <a:ext cx="4697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Знания и навыки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itchFamily="2" charset="-52"/>
            </a:endParaRPr>
          </a:p>
        </p:txBody>
      </p:sp>
      <p:sp>
        <p:nvSpPr>
          <p:cNvPr id="47" name="Овал 46">
            <a:extLst>
              <a:ext uri="{FF2B5EF4-FFF2-40B4-BE49-F238E27FC236}"/>
            </a:extLst>
          </p:cNvPr>
          <p:cNvSpPr/>
          <p:nvPr/>
        </p:nvSpPr>
        <p:spPr>
          <a:xfrm>
            <a:off x="-5030788" y="-2519363"/>
            <a:ext cx="6503988" cy="6207126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/>
          <a:srcRect l="48247"/>
          <a:stretch>
            <a:fillRect/>
          </a:stretch>
        </p:blipFill>
        <p:spPr bwMode="auto">
          <a:xfrm>
            <a:off x="10245725" y="1130300"/>
            <a:ext cx="1379538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4"/>
          <a:srcRect l="20602" t="24881" r="18469" b="10750"/>
          <a:stretch>
            <a:fillRect/>
          </a:stretch>
        </p:blipFill>
        <p:spPr bwMode="auto">
          <a:xfrm>
            <a:off x="10860088" y="1595438"/>
            <a:ext cx="7318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7" descr="https://gazeta-pedagogov.ru/wp-content/uploads/2020/03/v-seti-poyavilis-metodicheskie-rekomendatsii-dlya-uchitelej-po-razvitiyu-myagkih-navykov-u-shkolnikov.jpg"/>
          <p:cNvPicPr>
            <a:picLocks noChangeAspect="1" noChangeArrowheads="1"/>
          </p:cNvPicPr>
          <p:nvPr/>
        </p:nvPicPr>
        <p:blipFill>
          <a:blip r:embed="rId5"/>
          <a:srcRect l="17931" t="66882" r="71382" b="21642"/>
          <a:stretch>
            <a:fillRect/>
          </a:stretch>
        </p:blipFill>
        <p:spPr bwMode="auto">
          <a:xfrm>
            <a:off x="11176000" y="2773363"/>
            <a:ext cx="8699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6"/>
          <a:srcRect l="11679" t="18703" r="24776" b="13266"/>
          <a:stretch>
            <a:fillRect/>
          </a:stretch>
        </p:blipFill>
        <p:spPr bwMode="auto">
          <a:xfrm>
            <a:off x="11247438" y="4092575"/>
            <a:ext cx="6985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7"/>
          <p:cNvPicPr>
            <a:picLocks noChangeAspect="1" noChangeArrowheads="1"/>
          </p:cNvPicPr>
          <p:nvPr/>
        </p:nvPicPr>
        <p:blipFill>
          <a:blip r:embed="rId7"/>
          <a:srcRect b="24547"/>
          <a:stretch>
            <a:fillRect/>
          </a:stretch>
        </p:blipFill>
        <p:spPr bwMode="auto">
          <a:xfrm>
            <a:off x="10890250" y="5243513"/>
            <a:ext cx="8731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Рисунок 2"/>
          <p:cNvPicPr>
            <a:picLocks noChangeAspect="1" noChangeArrowheads="1"/>
          </p:cNvPicPr>
          <p:nvPr/>
        </p:nvPicPr>
        <p:blipFill>
          <a:blip r:embed="rId8"/>
          <a:srcRect l="55482" t="42889" r="15556" b="45457"/>
          <a:stretch>
            <a:fillRect/>
          </a:stretch>
        </p:blipFill>
        <p:spPr bwMode="auto">
          <a:xfrm rot="19257468" flipH="1">
            <a:off x="10163175" y="396875"/>
            <a:ext cx="15446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5029" y="1175657"/>
          <a:ext cx="9286503" cy="5301615"/>
        </p:xfrm>
        <a:graphic>
          <a:graphicData uri="http://schemas.openxmlformats.org/drawingml/2006/table">
            <a:tbl>
              <a:tblPr/>
              <a:tblGrid>
                <a:gridCol w="2493818"/>
                <a:gridCol w="4488282"/>
                <a:gridCol w="2304403"/>
              </a:tblGrid>
              <a:tr h="271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Технология/ методика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Навык и его описание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Компетенция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Формирующее оценивание, смешанное обучение,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Lego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-технология, метод проектов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Целеполагание - способность принимать и сохранять цели и задачи учебной деятельности, поиска средств ее осуществления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Критическое мышление, креативность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Формирующее оценивание, смешанное обучение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Работа с информацией - способность осуществлять информационный поиск, обрабатывать полученную информацию, осмыслять и выделять главное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Критическое мышление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Lego-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технология, метод проектов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Публичное выступление - умение связно и четко формулировать свои мысли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коммуникация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сингапурская методика обучения, формиурующее оценивание, метод проектов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Умение слушать - готовность слушать собеседника; готовность формировать у партнера доверие, проявлять заинтересованность в альтернативной точке зрения, готовность признавать другую точку зрения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Кооперация, коммуникация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Lego-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технология, метод проектов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Сторителлинг - умение передавать свои мысли  и  увлекательно и живо представить свои идеи, предложения, чтобы заинтересовать аудиторию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Коммуникация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Метод проектов, сингапурская методика обучения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Умение работать в команде -оценивать участников команды, осуществлять командные действия, распределять ответственность и придерживаться договоренностей, признавать существование различных точек зрения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krobat" pitchFamily="2" charset="-52"/>
                          <a:ea typeface="+mn-ea"/>
                          <a:cs typeface="Arial" charset="0"/>
                        </a:rPr>
                        <a:t>Кооперация, коммуникация, критическое мышление</a:t>
                      </a:r>
                    </a:p>
                  </a:txBody>
                  <a:tcPr marL="43272" marR="43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04775" y="158750"/>
            <a:ext cx="3281363" cy="9096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238125" y="260350"/>
            <a:ext cx="3048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Алгоритм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itchFamily="2" charset="-52"/>
            </a:endParaRPr>
          </a:p>
        </p:txBody>
      </p:sp>
      <p:sp>
        <p:nvSpPr>
          <p:cNvPr id="21" name="Овал 20">
            <a:extLst>
              <a:ext uri="{FF2B5EF4-FFF2-40B4-BE49-F238E27FC236}"/>
            </a:extLst>
          </p:cNvPr>
          <p:cNvSpPr/>
          <p:nvPr/>
        </p:nvSpPr>
        <p:spPr>
          <a:xfrm>
            <a:off x="-2884488" y="4116388"/>
            <a:ext cx="6503988" cy="6207125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 rot="5400000">
            <a:off x="5061744" y="1302544"/>
            <a:ext cx="744538" cy="10134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474663" y="6057900"/>
            <a:ext cx="9966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krobat" pitchFamily="2" charset="-52"/>
              </a:rPr>
              <a:t>Определение </a:t>
            </a:r>
            <a:r>
              <a:rPr lang="ru-RU" sz="1600" b="1" dirty="0" smtClean="0">
                <a:latin typeface="Akrobat" pitchFamily="2" charset="-52"/>
              </a:rPr>
              <a:t>основных понятий </a:t>
            </a:r>
            <a:r>
              <a:rPr lang="ru-RU" sz="1600" b="1" dirty="0">
                <a:latin typeface="Akrobat" pitchFamily="2" charset="-52"/>
              </a:rPr>
              <a:t>и </a:t>
            </a:r>
            <a:r>
              <a:rPr lang="ru-RU" sz="1600" b="1" dirty="0" smtClean="0">
                <a:latin typeface="Akrobat" pitchFamily="2" charset="-52"/>
              </a:rPr>
              <a:t>круга проблем</a:t>
            </a:r>
            <a:r>
              <a:rPr lang="ru-RU" sz="1600" b="1" dirty="0">
                <a:latin typeface="Akrobat" pitchFamily="2" charset="-52"/>
              </a:rPr>
              <a:t>, которые необходимо решить, исходя из поставленной </a:t>
            </a:r>
            <a:r>
              <a:rPr lang="ru-RU" sz="1600" b="1" dirty="0" smtClean="0">
                <a:latin typeface="Akrobat" pitchFamily="2" charset="-52"/>
              </a:rPr>
              <a:t>цели и задач </a:t>
            </a:r>
            <a:endParaRPr lang="ru-RU" sz="1600" b="1" dirty="0">
              <a:latin typeface="Akrobat" pitchFamily="2" charset="-52"/>
            </a:endParaRPr>
          </a:p>
        </p:txBody>
      </p:sp>
      <p:sp>
        <p:nvSpPr>
          <p:cNvPr id="11271" name="TextBox 28"/>
          <p:cNvSpPr txBox="1">
            <a:spLocks noChangeArrowheads="1"/>
          </p:cNvSpPr>
          <p:nvPr/>
        </p:nvSpPr>
        <p:spPr bwMode="auto">
          <a:xfrm>
            <a:off x="954088" y="5297488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krobat" pitchFamily="2" charset="-52"/>
              </a:rPr>
              <a:t>Разработка </a:t>
            </a:r>
            <a:r>
              <a:rPr lang="ru-RU" sz="1600" b="1" dirty="0" smtClean="0">
                <a:latin typeface="Akrobat" pitchFamily="2" charset="-52"/>
              </a:rPr>
              <a:t>системы </a:t>
            </a:r>
            <a:r>
              <a:rPr lang="ru-RU" sz="1600" b="1" dirty="0">
                <a:latin typeface="Akrobat" pitchFamily="2" charset="-52"/>
              </a:rPr>
              <a:t>введения в урочную и внеурочную деятельность инновационных практик по достижению новых образовательных </a:t>
            </a:r>
            <a:r>
              <a:rPr lang="ru-RU" sz="1600" b="1" dirty="0" smtClean="0">
                <a:latin typeface="Akrobat" pitchFamily="2" charset="-52"/>
              </a:rPr>
              <a:t>результатов</a:t>
            </a:r>
            <a:endParaRPr lang="ru-RU" sz="1600" b="1" dirty="0">
              <a:latin typeface="Akrobat" pitchFamily="2" charset="-52"/>
            </a:endParaRPr>
          </a:p>
        </p:txBody>
      </p:sp>
      <p:sp>
        <p:nvSpPr>
          <p:cNvPr id="11272" name="TextBox 30"/>
          <p:cNvSpPr txBox="1">
            <a:spLocks noChangeArrowheads="1"/>
          </p:cNvSpPr>
          <p:nvPr/>
        </p:nvSpPr>
        <p:spPr bwMode="auto">
          <a:xfrm>
            <a:off x="1768475" y="4470400"/>
            <a:ext cx="8434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Akrobat" pitchFamily="2" charset="-52"/>
              </a:rPr>
              <a:t> </a:t>
            </a:r>
            <a:r>
              <a:rPr lang="ru-RU" sz="1600" b="1" dirty="0" smtClean="0">
                <a:latin typeface="Akrobat" pitchFamily="2" charset="-52"/>
              </a:rPr>
              <a:t>Разработка </a:t>
            </a:r>
            <a:r>
              <a:rPr lang="ru-RU" sz="1600" b="1" dirty="0">
                <a:latin typeface="Akrobat" pitchFamily="2" charset="-52"/>
              </a:rPr>
              <a:t>нормативно-правовой базы </a:t>
            </a:r>
            <a:r>
              <a:rPr lang="ru-RU" sz="1600" b="1" dirty="0" smtClean="0">
                <a:latin typeface="Akrobat" pitchFamily="2" charset="-52"/>
              </a:rPr>
              <a:t>управления внедрением инновационных практик в образовательный процесс гимназии</a:t>
            </a:r>
            <a:endParaRPr lang="ru-RU" sz="1600" b="1" dirty="0">
              <a:latin typeface="Akrobat" pitchFamily="2" charset="-52"/>
            </a:endParaRPr>
          </a:p>
        </p:txBody>
      </p:sp>
      <p:sp>
        <p:nvSpPr>
          <p:cNvPr id="11273" name="TextBox 32"/>
          <p:cNvSpPr txBox="1">
            <a:spLocks noChangeArrowheads="1"/>
          </p:cNvSpPr>
          <p:nvPr/>
        </p:nvSpPr>
        <p:spPr bwMode="auto">
          <a:xfrm>
            <a:off x="1310186" y="3600529"/>
            <a:ext cx="942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krobat" pitchFamily="2" charset="-52"/>
              </a:rPr>
              <a:t>Выявление </a:t>
            </a:r>
            <a:r>
              <a:rPr lang="ru-RU" sz="1600" b="1" dirty="0">
                <a:latin typeface="Akrobat" pitchFamily="2" charset="-52"/>
              </a:rPr>
              <a:t>основных факторов инновационных практик, влияющих на повышение образовательных </a:t>
            </a:r>
            <a:endParaRPr lang="ru-RU" sz="1600" b="1" dirty="0" smtClean="0">
              <a:latin typeface="Akrobat" pitchFamily="2" charset="-52"/>
            </a:endParaRPr>
          </a:p>
          <a:p>
            <a:pPr algn="ctr"/>
            <a:r>
              <a:rPr lang="ru-RU" sz="1600" b="1" dirty="0" smtClean="0">
                <a:latin typeface="Akrobat" pitchFamily="2" charset="-52"/>
              </a:rPr>
              <a:t>результатов,  разработка методических рекомендаций по внедрению в учебный процесс инновационных практик</a:t>
            </a:r>
            <a:endParaRPr lang="ru-RU" sz="1600" b="1" dirty="0">
              <a:latin typeface="Akrobat" pitchFamily="2" charset="-5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 rot="5400000">
            <a:off x="5298933" y="726933"/>
            <a:ext cx="744538" cy="97046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 rot="5400000">
            <a:off x="5467303" y="104727"/>
            <a:ext cx="744538" cy="93044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5400000">
            <a:off x="5560610" y="-611591"/>
            <a:ext cx="744538" cy="9054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rot="5400000">
            <a:off x="6158707" y="-846931"/>
            <a:ext cx="744537" cy="7858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 rot="5400000">
            <a:off x="6435725" y="-1433512"/>
            <a:ext cx="744538" cy="73263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 rot="5400000">
            <a:off x="6653213" y="-2008188"/>
            <a:ext cx="744538" cy="68119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rot="5400000">
            <a:off x="6873875" y="-2630487"/>
            <a:ext cx="744538" cy="63928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8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Box 41"/>
          <p:cNvSpPr txBox="1">
            <a:spLocks noChangeArrowheads="1"/>
          </p:cNvSpPr>
          <p:nvPr/>
        </p:nvSpPr>
        <p:spPr bwMode="auto">
          <a:xfrm>
            <a:off x="3218212" y="1781299"/>
            <a:ext cx="7198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krobat" pitchFamily="2" charset="-52"/>
              </a:rPr>
              <a:t>Организация деятельности рабочих </a:t>
            </a:r>
            <a:r>
              <a:rPr lang="ru-RU" sz="1600" b="1" dirty="0">
                <a:latin typeface="Akrobat" pitchFamily="2" charset="-52"/>
              </a:rPr>
              <a:t>групп по внедрению инновационных </a:t>
            </a:r>
            <a:r>
              <a:rPr lang="ru-RU" sz="1600" b="1" dirty="0" smtClean="0">
                <a:latin typeface="Akrobat" pitchFamily="2" charset="-52"/>
              </a:rPr>
              <a:t>практик в образовательный процесс </a:t>
            </a:r>
            <a:r>
              <a:rPr lang="ru-RU" sz="1600" b="1" dirty="0">
                <a:latin typeface="Akrobat" pitchFamily="2" charset="-52"/>
              </a:rPr>
              <a:t>и временных творческих групп для решения </a:t>
            </a:r>
            <a:r>
              <a:rPr lang="ru-RU" sz="1600" b="1" dirty="0" smtClean="0">
                <a:latin typeface="Akrobat" pitchFamily="2" charset="-52"/>
              </a:rPr>
              <a:t>возникающих вопросов</a:t>
            </a:r>
            <a:endParaRPr lang="ru-RU" sz="1600" b="1" dirty="0">
              <a:latin typeface="Akrobat" pitchFamily="2" charset="-52"/>
            </a:endParaRPr>
          </a:p>
        </p:txBody>
      </p:sp>
      <p:sp>
        <p:nvSpPr>
          <p:cNvPr id="11283" name="TextBox 42"/>
          <p:cNvSpPr txBox="1">
            <a:spLocks noChangeArrowheads="1"/>
          </p:cNvSpPr>
          <p:nvPr/>
        </p:nvSpPr>
        <p:spPr bwMode="auto">
          <a:xfrm>
            <a:off x="2695699" y="2788475"/>
            <a:ext cx="77581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latin typeface="Akrobat" pitchFamily="2" charset="-52"/>
              </a:rPr>
              <a:t> </a:t>
            </a:r>
            <a:r>
              <a:rPr lang="ru-RU" sz="1600" b="1" dirty="0" smtClean="0">
                <a:latin typeface="Akrobat" pitchFamily="2" charset="-52"/>
              </a:rPr>
              <a:t>Проведение серии мастер – классов учителей – </a:t>
            </a:r>
            <a:r>
              <a:rPr lang="ru-RU" sz="1600" b="1" dirty="0" err="1" smtClean="0">
                <a:latin typeface="Akrobat" pitchFamily="2" charset="-52"/>
              </a:rPr>
              <a:t>инноваторов</a:t>
            </a:r>
            <a:r>
              <a:rPr lang="ru-RU" sz="1600" b="1" dirty="0" smtClean="0">
                <a:latin typeface="Akrobat" pitchFamily="2" charset="-52"/>
              </a:rPr>
              <a:t> для педагогического коллектива и фестивалей открытых уроков с целью знакомства с инновационными практиками</a:t>
            </a:r>
            <a:endParaRPr lang="ru-RU" sz="1500" b="1" dirty="0">
              <a:latin typeface="Akrobat" pitchFamily="2" charset="-52"/>
            </a:endParaRPr>
          </a:p>
        </p:txBody>
      </p:sp>
      <p:sp>
        <p:nvSpPr>
          <p:cNvPr id="11284" name="TextBox 43"/>
          <p:cNvSpPr txBox="1">
            <a:spLocks noChangeArrowheads="1"/>
          </p:cNvSpPr>
          <p:nvPr/>
        </p:nvSpPr>
        <p:spPr bwMode="auto">
          <a:xfrm>
            <a:off x="3585215" y="1236284"/>
            <a:ext cx="680402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 smtClean="0">
                <a:latin typeface="Akrobat" pitchFamily="2" charset="-52"/>
              </a:rPr>
              <a:t>Организация системы мониторинга </a:t>
            </a:r>
            <a:r>
              <a:rPr lang="ru-RU" sz="1500" b="1" dirty="0">
                <a:latin typeface="Akrobat" pitchFamily="2" charset="-52"/>
              </a:rPr>
              <a:t>образовательных </a:t>
            </a:r>
            <a:r>
              <a:rPr lang="ru-RU" sz="1500" b="1" dirty="0" smtClean="0">
                <a:latin typeface="Akrobat" pitchFamily="2" charset="-52"/>
              </a:rPr>
              <a:t>результатов обучающихся </a:t>
            </a:r>
            <a:endParaRPr lang="ru-RU" sz="1500" b="1" dirty="0">
              <a:latin typeface="Akrobat" pitchFamily="2" charset="-52"/>
            </a:endParaRPr>
          </a:p>
        </p:txBody>
      </p:sp>
      <p:sp>
        <p:nvSpPr>
          <p:cNvPr id="11285" name="TextBox 45"/>
          <p:cNvSpPr txBox="1">
            <a:spLocks noChangeArrowheads="1"/>
          </p:cNvSpPr>
          <p:nvPr/>
        </p:nvSpPr>
        <p:spPr bwMode="auto">
          <a:xfrm>
            <a:off x="4195763" y="471488"/>
            <a:ext cx="59531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latin typeface="Akrobat" pitchFamily="2" charset="-52"/>
              </a:rPr>
              <a:t>Изменение образовательного пространства гимназии</a:t>
            </a:r>
          </a:p>
        </p:txBody>
      </p:sp>
      <p:sp>
        <p:nvSpPr>
          <p:cNvPr id="47" name="Овал 46"/>
          <p:cNvSpPr/>
          <p:nvPr/>
        </p:nvSpPr>
        <p:spPr>
          <a:xfrm>
            <a:off x="10636250" y="6037263"/>
            <a:ext cx="668338" cy="6270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7" name="TextBox 3"/>
          <p:cNvSpPr txBox="1">
            <a:spLocks noChangeArrowheads="1"/>
          </p:cNvSpPr>
          <p:nvPr/>
        </p:nvSpPr>
        <p:spPr bwMode="auto">
          <a:xfrm>
            <a:off x="10829925" y="6057900"/>
            <a:ext cx="34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1</a:t>
            </a:r>
          </a:p>
        </p:txBody>
      </p:sp>
      <p:sp>
        <p:nvSpPr>
          <p:cNvPr id="49" name="Овал 48"/>
          <p:cNvSpPr/>
          <p:nvPr/>
        </p:nvSpPr>
        <p:spPr>
          <a:xfrm>
            <a:off x="10647363" y="5246688"/>
            <a:ext cx="666750" cy="628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9" name="TextBox 49"/>
          <p:cNvSpPr txBox="1">
            <a:spLocks noChangeArrowheads="1"/>
          </p:cNvSpPr>
          <p:nvPr/>
        </p:nvSpPr>
        <p:spPr bwMode="auto">
          <a:xfrm>
            <a:off x="10809288" y="5267325"/>
            <a:ext cx="342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2</a:t>
            </a:r>
          </a:p>
        </p:txBody>
      </p:sp>
      <p:sp>
        <p:nvSpPr>
          <p:cNvPr id="51" name="Овал 50"/>
          <p:cNvSpPr/>
          <p:nvPr/>
        </p:nvSpPr>
        <p:spPr>
          <a:xfrm>
            <a:off x="10617200" y="4448175"/>
            <a:ext cx="666750" cy="627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91" name="TextBox 51"/>
          <p:cNvSpPr txBox="1">
            <a:spLocks noChangeArrowheads="1"/>
          </p:cNvSpPr>
          <p:nvPr/>
        </p:nvSpPr>
        <p:spPr bwMode="auto">
          <a:xfrm>
            <a:off x="10779125" y="4467225"/>
            <a:ext cx="342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3</a:t>
            </a:r>
          </a:p>
        </p:txBody>
      </p:sp>
      <p:sp>
        <p:nvSpPr>
          <p:cNvPr id="55" name="Овал 54"/>
          <p:cNvSpPr/>
          <p:nvPr/>
        </p:nvSpPr>
        <p:spPr>
          <a:xfrm>
            <a:off x="10585450" y="3629025"/>
            <a:ext cx="668338" cy="628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93" name="TextBox 55"/>
          <p:cNvSpPr txBox="1">
            <a:spLocks noChangeArrowheads="1"/>
          </p:cNvSpPr>
          <p:nvPr/>
        </p:nvSpPr>
        <p:spPr bwMode="auto">
          <a:xfrm>
            <a:off x="10748963" y="3649663"/>
            <a:ext cx="341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4</a:t>
            </a:r>
          </a:p>
        </p:txBody>
      </p:sp>
      <p:sp>
        <p:nvSpPr>
          <p:cNvPr id="57" name="Овал 56"/>
          <p:cNvSpPr/>
          <p:nvPr/>
        </p:nvSpPr>
        <p:spPr>
          <a:xfrm>
            <a:off x="10585450" y="2790825"/>
            <a:ext cx="666750" cy="627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95" name="TextBox 57"/>
          <p:cNvSpPr txBox="1">
            <a:spLocks noChangeArrowheads="1"/>
          </p:cNvSpPr>
          <p:nvPr/>
        </p:nvSpPr>
        <p:spPr bwMode="auto">
          <a:xfrm>
            <a:off x="10748963" y="2809875"/>
            <a:ext cx="341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5</a:t>
            </a:r>
          </a:p>
        </p:txBody>
      </p:sp>
      <p:sp>
        <p:nvSpPr>
          <p:cNvPr id="59" name="Овал 58"/>
          <p:cNvSpPr/>
          <p:nvPr/>
        </p:nvSpPr>
        <p:spPr>
          <a:xfrm>
            <a:off x="10587038" y="1958975"/>
            <a:ext cx="666750" cy="627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97" name="TextBox 59"/>
          <p:cNvSpPr txBox="1">
            <a:spLocks noChangeArrowheads="1"/>
          </p:cNvSpPr>
          <p:nvPr/>
        </p:nvSpPr>
        <p:spPr bwMode="auto">
          <a:xfrm>
            <a:off x="10748963" y="1978025"/>
            <a:ext cx="342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6</a:t>
            </a:r>
          </a:p>
        </p:txBody>
      </p:sp>
      <p:sp>
        <p:nvSpPr>
          <p:cNvPr id="61" name="Овал 60"/>
          <p:cNvSpPr/>
          <p:nvPr/>
        </p:nvSpPr>
        <p:spPr>
          <a:xfrm>
            <a:off x="10594975" y="1169988"/>
            <a:ext cx="668338" cy="6270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99" name="TextBox 61"/>
          <p:cNvSpPr txBox="1">
            <a:spLocks noChangeArrowheads="1"/>
          </p:cNvSpPr>
          <p:nvPr/>
        </p:nvSpPr>
        <p:spPr bwMode="auto">
          <a:xfrm>
            <a:off x="10758488" y="1189038"/>
            <a:ext cx="341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7</a:t>
            </a:r>
          </a:p>
        </p:txBody>
      </p:sp>
      <p:sp>
        <p:nvSpPr>
          <p:cNvPr id="63" name="Овал 62"/>
          <p:cNvSpPr/>
          <p:nvPr/>
        </p:nvSpPr>
        <p:spPr>
          <a:xfrm>
            <a:off x="10575925" y="333375"/>
            <a:ext cx="666750" cy="627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01" name="TextBox 63"/>
          <p:cNvSpPr txBox="1">
            <a:spLocks noChangeArrowheads="1"/>
          </p:cNvSpPr>
          <p:nvPr/>
        </p:nvSpPr>
        <p:spPr bwMode="auto">
          <a:xfrm>
            <a:off x="10737850" y="352425"/>
            <a:ext cx="3413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Sunday" pitchFamily="2" charset="-52"/>
              </a:rPr>
              <a:t>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288719" y="1572471"/>
            <a:ext cx="2852738" cy="600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1219901" y="1429904"/>
            <a:ext cx="1989138" cy="864322"/>
          </a:xfrm>
          <a:prstGeom prst="rightArrow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6324" y="2448440"/>
            <a:ext cx="2852738" cy="800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219901" y="2384733"/>
            <a:ext cx="1989138" cy="864322"/>
          </a:xfrm>
          <a:prstGeom prst="rightArrow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4845" y="5552680"/>
            <a:ext cx="2843213" cy="711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1244786" y="5489840"/>
            <a:ext cx="1989138" cy="864322"/>
          </a:xfrm>
          <a:prstGeom prst="rightArrow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1950" y="3515095"/>
            <a:ext cx="2843213" cy="711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1193098" y="3443845"/>
            <a:ext cx="1989138" cy="864322"/>
          </a:xfrm>
          <a:prstGeom prst="rightArrow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0711" y="4487528"/>
            <a:ext cx="2843213" cy="711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1244131" y="4455037"/>
            <a:ext cx="1989138" cy="864322"/>
          </a:xfrm>
          <a:prstGeom prst="rightArrow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29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453438" y="203200"/>
            <a:ext cx="3232150" cy="9096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586788" y="304800"/>
            <a:ext cx="27257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Траектория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itchFamily="2" charset="-5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42950" y="1430052"/>
            <a:ext cx="11113" cy="49037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54087" y="2587192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8600" y="3638839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66725" y="4609107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7838" y="5618449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3225" y="403225"/>
            <a:ext cx="2854325" cy="955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6" name="Содержимое 2"/>
          <p:cNvSpPr txBox="1">
            <a:spLocks/>
          </p:cNvSpPr>
          <p:nvPr/>
        </p:nvSpPr>
        <p:spPr bwMode="auto">
          <a:xfrm>
            <a:off x="1042163" y="2372818"/>
            <a:ext cx="19208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buFont typeface="Arial" charset="0"/>
              <a:buNone/>
            </a:pPr>
            <a:endParaRPr lang="ru-RU" sz="1200" b="1" dirty="0">
              <a:solidFill>
                <a:srgbClr val="002060"/>
              </a:solidFill>
              <a:latin typeface="Akrobat" pitchFamily="2" charset="-52"/>
            </a:endParaRPr>
          </a:p>
        </p:txBody>
      </p:sp>
      <p:sp>
        <p:nvSpPr>
          <p:cNvPr id="12310" name="Содержимое 2"/>
          <p:cNvSpPr txBox="1">
            <a:spLocks/>
          </p:cNvSpPr>
          <p:nvPr/>
        </p:nvSpPr>
        <p:spPr bwMode="auto">
          <a:xfrm>
            <a:off x="1151762" y="5721165"/>
            <a:ext cx="1616075" cy="44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krobat" pitchFamily="2" charset="-52"/>
              </a:rPr>
              <a:t>Метод </a:t>
            </a:r>
            <a:r>
              <a:rPr lang="ru-RU" sz="1200" b="1" dirty="0">
                <a:solidFill>
                  <a:srgbClr val="002060"/>
                </a:solidFill>
                <a:latin typeface="Akrobat" pitchFamily="2" charset="-52"/>
              </a:rPr>
              <a:t>проектов</a:t>
            </a:r>
          </a:p>
        </p:txBody>
      </p:sp>
      <p:sp>
        <p:nvSpPr>
          <p:cNvPr id="12312" name="Содержимое 2"/>
          <p:cNvSpPr txBox="1">
            <a:spLocks/>
          </p:cNvSpPr>
          <p:nvPr/>
        </p:nvSpPr>
        <p:spPr bwMode="auto">
          <a:xfrm>
            <a:off x="1001713" y="3306763"/>
            <a:ext cx="1922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1100" b="1" dirty="0">
              <a:solidFill>
                <a:srgbClr val="002060"/>
              </a:solidFill>
              <a:latin typeface="Akrobat" pitchFamily="2" charset="-52"/>
            </a:endParaRPr>
          </a:p>
        </p:txBody>
      </p:sp>
      <p:sp>
        <p:nvSpPr>
          <p:cNvPr id="25" name="Овал 24">
            <a:extLst>
              <a:ext uri="{FF2B5EF4-FFF2-40B4-BE49-F238E27FC236}"/>
            </a:extLst>
          </p:cNvPr>
          <p:cNvSpPr/>
          <p:nvPr/>
        </p:nvSpPr>
        <p:spPr>
          <a:xfrm>
            <a:off x="-3937000" y="-4841875"/>
            <a:ext cx="6503988" cy="6207125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1244786" y="1651267"/>
            <a:ext cx="1616075" cy="5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rgbClr val="002060"/>
                </a:solidFill>
                <a:latin typeface="Akrobat" pitchFamily="2" charset="-52"/>
              </a:rPr>
              <a:t>Сингапурская методика обучения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1268536" y="3747883"/>
            <a:ext cx="1616075" cy="3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002060"/>
                </a:solidFill>
                <a:latin typeface="Akrobat" pitchFamily="2" charset="-52"/>
              </a:rPr>
              <a:t>Lego-</a:t>
            </a:r>
            <a:r>
              <a:rPr lang="ru-RU" sz="1200" b="1" dirty="0">
                <a:solidFill>
                  <a:srgbClr val="002060"/>
                </a:solidFill>
                <a:latin typeface="Akrobat" pitchFamily="2" charset="-52"/>
              </a:rPr>
              <a:t>технология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452108" y="1606119"/>
            <a:ext cx="552450" cy="492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1290307" y="2618280"/>
            <a:ext cx="1616075" cy="52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rgbClr val="002060"/>
                </a:solidFill>
                <a:latin typeface="Akrobat" pitchFamily="2" charset="-52"/>
              </a:rPr>
              <a:t>Смешанное обучение (перевернутый класс)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256969" y="4647190"/>
            <a:ext cx="1524102" cy="49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rgbClr val="002060"/>
                </a:solidFill>
                <a:latin typeface="Akrobat" pitchFamily="2" charset="-52"/>
              </a:rPr>
              <a:t>Формирующее оценивание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657600" y="1199407"/>
          <a:ext cx="7303325" cy="5390287"/>
        </p:xfrm>
        <a:graphic>
          <a:graphicData uri="http://schemas.openxmlformats.org/drawingml/2006/table">
            <a:tbl>
              <a:tblPr/>
              <a:tblGrid>
                <a:gridCol w="3751253"/>
                <a:gridCol w="3552072"/>
              </a:tblGrid>
              <a:tr h="303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Где, в чем происходят изменения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Вектор изменения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n-ea"/>
                          <a:cs typeface="+mn-cs"/>
                        </a:rPr>
                        <a:t>Изменение методики и технологии преподавания 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Изменение  учебного пространства от традиционного к пространству удобному для работы в команде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0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Изменение методики и технологии преподавания 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Akrobat" pitchFamily="2" charset="-52"/>
                        <a:ea typeface="+mj-ea"/>
                        <a:cs typeface="+mj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Обучающиеся становятся субъектами своей учебной деятельности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Akrobat" pitchFamily="2" charset="-52"/>
                        <a:ea typeface="+mj-ea"/>
                        <a:cs typeface="+mj-cs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Создание программ дополнительного образования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Развитие креативного мышления 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7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Внедрение критериального оценивания на уроках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Развитие рефлексивной самостоятельности обучающихся, 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Реализация проектов в учебной и внеучебной деятельности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Приобретение опыта успешного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 освоения новых видов деятельности,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krobat" pitchFamily="2" charset="-52"/>
                          <a:ea typeface="+mj-ea"/>
                          <a:cs typeface="+mj-cs"/>
                        </a:rPr>
                        <a:t>разрешения проблем, принятия личной и групповой ответственности за результат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04" name="Содержимое 2"/>
          <p:cNvSpPr txBox="1">
            <a:spLocks/>
          </p:cNvSpPr>
          <p:nvPr/>
        </p:nvSpPr>
        <p:spPr bwMode="auto">
          <a:xfrm>
            <a:off x="454418" y="546903"/>
            <a:ext cx="2727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krobat" pitchFamily="2" charset="-52"/>
              </a:rPr>
              <a:t>Технология / методика</a:t>
            </a:r>
            <a:endParaRPr lang="ru-RU" sz="2000" b="1" dirty="0">
              <a:solidFill>
                <a:srgbClr val="C00000"/>
              </a:solidFill>
              <a:latin typeface="Akrobat" pitchFamily="2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487254" y="1182798"/>
            <a:ext cx="11183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krobat" pitchFamily="2" charset="-52"/>
              </a:rPr>
              <a:t>Результаты независимой экспертизы (ЭМУ-эрудит и ЦОКО) оценки уровня сформированности коммуникативных УУД учеников 1Б, 2А и 3В классов, обучающихся по сингапурской </a:t>
            </a:r>
            <a:r>
              <a:rPr lang="ru-RU" b="1" dirty="0" smtClean="0">
                <a:solidFill>
                  <a:srgbClr val="002060"/>
                </a:solidFill>
                <a:latin typeface="Akrobat" pitchFamily="2" charset="-52"/>
              </a:rPr>
              <a:t>методике</a:t>
            </a:r>
            <a:endParaRPr lang="ru-RU" b="1" dirty="0">
              <a:solidFill>
                <a:srgbClr val="002060"/>
              </a:solidFill>
              <a:latin typeface="Akrob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7521" y="296884"/>
            <a:ext cx="10260281" cy="7718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35033" y="320632"/>
            <a:ext cx="9191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Полученные результаты и эффекты</a:t>
            </a:r>
          </a:p>
        </p:txBody>
      </p:sp>
      <p:pic>
        <p:nvPicPr>
          <p:cNvPr id="1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8082811"/>
              </p:ext>
            </p:extLst>
          </p:nvPr>
        </p:nvGraphicFramePr>
        <p:xfrm>
          <a:off x="2072066" y="1903415"/>
          <a:ext cx="8354466" cy="4791236"/>
        </p:xfrm>
        <a:graphic>
          <a:graphicData uri="http://schemas.openxmlformats.org/drawingml/2006/table">
            <a:tbl>
              <a:tblPr firstRow="1" firstCol="1" bandRow="1"/>
              <a:tblGrid>
                <a:gridCol w="1836083"/>
                <a:gridCol w="541760"/>
                <a:gridCol w="987830"/>
                <a:gridCol w="480605"/>
                <a:gridCol w="437438"/>
                <a:gridCol w="1836083"/>
                <a:gridCol w="611548"/>
                <a:gridCol w="1121651"/>
                <a:gridCol w="501468"/>
              </a:tblGrid>
              <a:tr h="2285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Коммуникативные УУД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894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2015-2016 учебный год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(ЭМУ-Эрудит)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ЦОКО Выполнение разделов (2а и 3в классы)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Оценка учебных достижений 2017, 3 четверть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ОУ: 080122 МАОУ "Гимназия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 33"		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Предмет: </a:t>
                      </a:r>
                      <a:r>
                        <a:rPr lang="ru-RU" sz="1600" dirty="0" err="1">
                          <a:effectLst/>
                          <a:latin typeface="Akrobat"/>
                          <a:ea typeface="Calibri"/>
                          <a:cs typeface="Times New Roman"/>
                        </a:rPr>
                        <a:t>Метапредмет</a:t>
                      </a:r>
                      <a:r>
                        <a:rPr lang="ru-RU" sz="16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. Дата: 09.04.2017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Calibri"/>
                          <a:cs typeface="Times New Roman"/>
                        </a:rPr>
                        <a:t>1Б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УУД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Вход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3 четверть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Итог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1А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53%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2В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Коммуникативные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58,7%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55,7%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64,7%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84">
                <a:tc rowSpan="2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krobat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2016-2017 учебный год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Akrobat"/>
                          <a:ea typeface="Calibri"/>
                          <a:cs typeface="Times New Roman"/>
                        </a:rPr>
                        <a:t>(ЭМУ-Эрудит)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Calibri"/>
                          <a:cs typeface="Times New Roman"/>
                        </a:rPr>
                        <a:t>2А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Вход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3 четверть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584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Коммуникативные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47,7%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65,0%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74%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Calibri"/>
                          <a:cs typeface="Times New Roman"/>
                        </a:rPr>
                        <a:t>3В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Вход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3 четверть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2А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3В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Коммуникативные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47,0%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50,7%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913" marR="589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594322" y="1222148"/>
            <a:ext cx="10509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krobat" pitchFamily="2" charset="-52"/>
              </a:rPr>
              <a:t>Данные независимой экспертизы подтверждают повышение уровня развития коммуникативных УУД в </a:t>
            </a:r>
            <a:r>
              <a:rPr lang="ru-RU" sz="1600" b="1" dirty="0" smtClean="0">
                <a:solidFill>
                  <a:srgbClr val="002060"/>
                </a:solidFill>
                <a:latin typeface="Akrobat" pitchFamily="2" charset="-52"/>
              </a:rPr>
              <a:t>классах, также </a:t>
            </a:r>
            <a:r>
              <a:rPr lang="ru-RU" sz="1600" b="1" dirty="0">
                <a:solidFill>
                  <a:srgbClr val="002060"/>
                </a:solidFill>
                <a:latin typeface="Akrobat" pitchFamily="2" charset="-52"/>
              </a:rPr>
              <a:t>наблюдается рост в развитии </a:t>
            </a:r>
            <a:r>
              <a:rPr lang="ru-RU" sz="1600" b="1" dirty="0" err="1">
                <a:solidFill>
                  <a:srgbClr val="002060"/>
                </a:solidFill>
                <a:latin typeface="Akrobat" pitchFamily="2" charset="-52"/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  <a:latin typeface="Akrobat" pitchFamily="2" charset="-52"/>
              </a:rPr>
              <a:t> умений всех групп (познавательных и регулятивных) в </a:t>
            </a:r>
            <a:r>
              <a:rPr lang="ru-RU" sz="1600" b="1" dirty="0" smtClean="0">
                <a:solidFill>
                  <a:srgbClr val="002060"/>
                </a:solidFill>
                <a:latin typeface="Akrobat" pitchFamily="2" charset="-52"/>
              </a:rPr>
              <a:t>целом </a:t>
            </a:r>
            <a:endParaRPr lang="ru-RU" sz="1600" b="1" dirty="0">
              <a:solidFill>
                <a:srgbClr val="002060"/>
              </a:solidFill>
              <a:latin typeface="Akrobat" pitchFamily="2" charset="-52"/>
            </a:endParaRPr>
          </a:p>
        </p:txBody>
      </p:sp>
      <p:pic>
        <p:nvPicPr>
          <p:cNvPr id="410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863" y="61150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807521" y="296884"/>
            <a:ext cx="10260281" cy="7718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35033" y="320632"/>
            <a:ext cx="9191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Полученные результаты и эффекты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2383713"/>
              </p:ext>
            </p:extLst>
          </p:nvPr>
        </p:nvGraphicFramePr>
        <p:xfrm>
          <a:off x="419416" y="2066013"/>
          <a:ext cx="5518245" cy="731778"/>
        </p:xfrm>
        <a:graphic>
          <a:graphicData uri="http://schemas.openxmlformats.org/drawingml/2006/table">
            <a:tbl>
              <a:tblPr firstRow="1" firstCol="1" bandRow="1"/>
              <a:tblGrid>
                <a:gridCol w="795731"/>
                <a:gridCol w="978937"/>
                <a:gridCol w="998802"/>
                <a:gridCol w="1332104"/>
                <a:gridCol w="1412671"/>
              </a:tblGrid>
              <a:tr h="42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2016, год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2017, вход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2017, 3 чет.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0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2а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52,14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krobat"/>
                          <a:ea typeface="Times New Roman"/>
                          <a:cs typeface="Times New Roman"/>
                        </a:rPr>
                        <a:t>60,8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2797791"/>
            <a:ext cx="42497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4395423"/>
              </p:ext>
            </p:extLst>
          </p:nvPr>
        </p:nvGraphicFramePr>
        <p:xfrm>
          <a:off x="6227920" y="2019869"/>
          <a:ext cx="5559268" cy="777922"/>
        </p:xfrm>
        <a:graphic>
          <a:graphicData uri="http://schemas.openxmlformats.org/drawingml/2006/table">
            <a:tbl>
              <a:tblPr firstRow="1" firstCol="1" bandRow="1"/>
              <a:tblGrid>
                <a:gridCol w="848344"/>
                <a:gridCol w="710474"/>
                <a:gridCol w="1136315"/>
                <a:gridCol w="1443186"/>
                <a:gridCol w="1420949"/>
              </a:tblGrid>
              <a:tr h="411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2016, год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2017, вход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2017, 3 чет.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3в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51,14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89" y="2797791"/>
            <a:ext cx="45291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6171919"/>
              </p:ext>
            </p:extLst>
          </p:nvPr>
        </p:nvGraphicFramePr>
        <p:xfrm>
          <a:off x="3023350" y="4460411"/>
          <a:ext cx="5572835" cy="561964"/>
        </p:xfrm>
        <a:graphic>
          <a:graphicData uri="http://schemas.openxmlformats.org/drawingml/2006/table">
            <a:tbl>
              <a:tblPr firstRow="1" firstCol="1" bandRow="1"/>
              <a:tblGrid>
                <a:gridCol w="1161379"/>
                <a:gridCol w="1039891"/>
                <a:gridCol w="1627268"/>
                <a:gridCol w="1744297"/>
              </a:tblGrid>
              <a:tr h="28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2017, вход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2017, 4 чет.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1б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48" y="5017686"/>
            <a:ext cx="4518025" cy="14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16083</TotalTime>
  <Words>927</Words>
  <Application>Microsoft Office PowerPoint</Application>
  <PresentationFormat>Произвольный</PresentationFormat>
  <Paragraphs>192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Akrobat</vt:lpstr>
      <vt:lpstr>Calibri</vt:lpstr>
      <vt:lpstr>Sunday</vt:lpstr>
      <vt:lpstr>Leelawadee UI Semilight</vt:lpstr>
      <vt:lpstr>Times New Roman</vt:lpstr>
      <vt:lpstr>Cambria</vt:lpstr>
      <vt:lpstr>Тема Office</vt:lpstr>
      <vt:lpstr>Слайд 1</vt:lpstr>
      <vt:lpstr>Основу модели организации образовательного процесса нашей гимназии, ориентированной на развитие у обучающихся набора гибких навыков (soft skills), составляет идея использования сочетающихся и дополняющих друг друга интерактивных технологий и методик, основанием которых является рамка 4К (креативность, критическое мышление, кооперация, коммуникация)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</dc:title>
  <dc:creator>Расторгуев Максим</dc:creator>
  <cp:lastModifiedBy>Merzlyakov</cp:lastModifiedBy>
  <cp:revision>514</cp:revision>
  <dcterms:created xsi:type="dcterms:W3CDTF">2017-09-06T18:13:02Z</dcterms:created>
  <dcterms:modified xsi:type="dcterms:W3CDTF">2022-05-24T05:47:19Z</dcterms:modified>
</cp:coreProperties>
</file>