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</a:rPr>
              <a:t>Знания,</a:t>
            </a:r>
            <a:r>
              <a:rPr lang="ru-RU" sz="2000" b="1" baseline="0" dirty="0">
                <a:solidFill>
                  <a:schemeClr val="tx1"/>
                </a:solidFill>
              </a:rPr>
              <a:t> умения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2701584103120373"/>
          <c:y val="0.12147565178382699"/>
          <c:w val="0.55487898569129279"/>
          <c:h val="0.75645973082143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Знания, умения</c:v>
                </c:pt>
              </c:strCache>
            </c:strRef>
          </c:tx>
          <c:dPt>
            <c:idx val="0"/>
            <c:explosion val="21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BC-431C-84F5-3D0E9AAD9761}"/>
              </c:ext>
            </c:extLst>
          </c:dPt>
          <c:dPt>
            <c:idx val="1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BC-431C-84F5-3D0E9AAD9761}"/>
              </c:ext>
            </c:extLst>
          </c:dPt>
          <c:dPt>
            <c:idx val="2"/>
            <c:explosion val="13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BC-431C-84F5-3D0E9AAD9761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BC-431C-84F5-3D0E9AAD9761}"/>
              </c:ext>
            </c:extLst>
          </c:dPt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Ниже базового</c:v>
                </c:pt>
                <c:pt idx="2">
                  <c:v>Базовый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ABC-431C-84F5-3D0E9AAD9761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43291455625136"/>
          <c:y val="0.89772463078351916"/>
          <c:w val="0.82056699609298911"/>
          <c:h val="7.908712571679668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Мотивация</c:v>
                </c:pt>
              </c:strCache>
            </c:strRef>
          </c:tx>
          <c:explosion val="32"/>
          <c:dPt>
            <c:idx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ED-4BC1-8AEC-40319E6572B6}"/>
              </c:ext>
            </c:extLst>
          </c:dPt>
          <c:dPt>
            <c:idx val="1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ED-4BC1-8AEC-40319E6572B6}"/>
              </c:ext>
            </c:extLst>
          </c:dPt>
          <c:dPt>
            <c:idx val="2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ED-4BC1-8AEC-40319E6572B6}"/>
              </c:ext>
            </c:extLst>
          </c:dPt>
          <c:dPt>
            <c:idx val="3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ED-4BC1-8AEC-40319E6572B6}"/>
              </c:ext>
            </c:extLst>
          </c:dPt>
          <c:cat>
            <c:strRef>
              <c:f>Лист1!$A$2:$A$5</c:f>
              <c:strCache>
                <c:ptCount val="4"/>
                <c:pt idx="0">
                  <c:v>Низкий</c:v>
                </c:pt>
                <c:pt idx="1">
                  <c:v>Средний</c:v>
                </c:pt>
                <c:pt idx="2">
                  <c:v>Повышенный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10</c:v>
                </c:pt>
                <c:pt idx="2">
                  <c:v>27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8ED-4BC1-8AEC-40319E6572B6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Ответственность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6-4BE0-91D7-D3F754B2093B}"/>
              </c:ext>
            </c:extLst>
          </c:dPt>
          <c:dPt>
            <c:idx val="1"/>
            <c:explosion val="18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C6-4BE0-91D7-D3F754B2093B}"/>
              </c:ext>
            </c:extLst>
          </c:dPt>
          <c:dPt>
            <c:idx val="2"/>
            <c:explosion val="34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C6-4BE0-91D7-D3F754B2093B}"/>
              </c:ext>
            </c:extLst>
          </c:dPt>
          <c:dPt>
            <c:idx val="3"/>
            <c:explosion val="14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C6-4BE0-91D7-D3F754B2093B}"/>
              </c:ext>
            </c:extLst>
          </c:dPt>
          <c:cat>
            <c:strRef>
              <c:f>Лист1!$A$2:$A$5</c:f>
              <c:strCache>
                <c:ptCount val="4"/>
                <c:pt idx="0">
                  <c:v>Низкий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3.2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8C6-4BE0-91D7-D3F754B2093B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</a:rPr>
              <a:t>Знания,</a:t>
            </a:r>
            <a:r>
              <a:rPr lang="ru-RU" sz="2000" b="1" baseline="0" dirty="0">
                <a:solidFill>
                  <a:schemeClr val="tx1"/>
                </a:solidFill>
              </a:rPr>
              <a:t> умения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631294516145433"/>
          <c:y val="0.20788566781541007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339096502333125"/>
          <c:y val="0.39690639185703142"/>
          <c:w val="0.54757969420860686"/>
          <c:h val="0.515374559071835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Знания, умения</c:v>
                </c:pt>
              </c:strCache>
            </c:strRef>
          </c:tx>
          <c:dPt>
            <c:idx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51-4DB3-A1A9-A2E7B10EE8D5}"/>
              </c:ext>
            </c:extLst>
          </c:dPt>
          <c:dPt>
            <c:idx val="1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51-4DB3-A1A9-A2E7B10EE8D5}"/>
              </c:ext>
            </c:extLst>
          </c:dPt>
          <c:dPt>
            <c:idx val="2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51-4DB3-A1A9-A2E7B10EE8D5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51-4DB3-A1A9-A2E7B10EE8D5}"/>
              </c:ext>
            </c:extLst>
          </c:dPt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Ниже базового</c:v>
                </c:pt>
                <c:pt idx="2">
                  <c:v>Базовый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751-4DB3-A1A9-A2E7B10EE8D5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34208431608308E-3"/>
          <c:y val="0.87145337747958174"/>
          <c:w val="0.98271584003584678"/>
          <c:h val="0.1115614439563511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5204293573788803"/>
          <c:y val="0.10841655126828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8963088764175021"/>
          <c:y val="0.14874378876211833"/>
          <c:w val="0.52464299036851458"/>
          <c:h val="0.845587818321177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Мотивация</c:v>
                </c:pt>
              </c:strCache>
            </c:strRef>
          </c:tx>
          <c:explosion val="57"/>
          <c:dPt>
            <c:idx val="0"/>
            <c:explosion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D1-442E-A04D-B8C585F581FD}"/>
              </c:ext>
            </c:extLst>
          </c:dPt>
          <c:dPt>
            <c:idx val="1"/>
            <c:explosion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D1-442E-A04D-B8C585F581FD}"/>
              </c:ext>
            </c:extLst>
          </c:dPt>
          <c:dPt>
            <c:idx val="2"/>
            <c:explosion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D1-442E-A04D-B8C585F581FD}"/>
              </c:ext>
            </c:extLst>
          </c:dPt>
          <c:dPt>
            <c:idx val="3"/>
            <c:explosion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D1-442E-A04D-B8C585F581FD}"/>
              </c:ext>
            </c:extLst>
          </c:dPt>
          <c:cat>
            <c:strRef>
              <c:f>Лист1!$A$2:$A$5</c:f>
              <c:strCache>
                <c:ptCount val="4"/>
                <c:pt idx="0">
                  <c:v>Низкий</c:v>
                </c:pt>
                <c:pt idx="1">
                  <c:v>Средний</c:v>
                </c:pt>
                <c:pt idx="2">
                  <c:v>Повышенный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31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CD1-442E-A04D-B8C585F581FD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6509742456962787"/>
          <c:y val="8.4672457696960995E-2"/>
          <c:w val="0.61115395778321935"/>
          <c:h val="0.771603843294586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Ответственность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1E-4DD1-A1FD-59D768BE0040}"/>
              </c:ext>
            </c:extLst>
          </c:dPt>
          <c:dPt>
            <c:idx val="1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1E-4DD1-A1FD-59D768BE0040}"/>
              </c:ext>
            </c:extLst>
          </c:dPt>
          <c:dPt>
            <c:idx val="2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1E-4DD1-A1FD-59D768BE0040}"/>
              </c:ext>
            </c:extLst>
          </c:dPt>
          <c:dPt>
            <c:idx val="3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1E-4DD1-A1FD-59D768BE0040}"/>
              </c:ext>
            </c:extLst>
          </c:dPt>
          <c:cat>
            <c:strRef>
              <c:f>Лист1!$A$2:$A$5</c:f>
              <c:strCache>
                <c:ptCount val="4"/>
                <c:pt idx="0">
                  <c:v>Низкий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29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01E-4DD1-A1FD-59D768BE0040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01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25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64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9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20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83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31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66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9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85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5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A529-CCBC-49ED-BDDD-0B0E889E2AA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833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358246" cy="38576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Предпрофильная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подготовка обучающихся в рамках сетевого взаимодействия </a:t>
            </a:r>
          </a:p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условие формирования у обучающихся компетенций </a:t>
            </a:r>
          </a:p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цифровой экономики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России»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A41114E7-F9C3-4B9D-A925-D0844E228E2A}"/>
              </a:ext>
            </a:extLst>
          </p:cNvPr>
          <p:cNvSpPr txBox="1">
            <a:spLocks/>
          </p:cNvSpPr>
          <p:nvPr/>
        </p:nvSpPr>
        <p:spPr>
          <a:xfrm>
            <a:off x="2643142" y="6286496"/>
            <a:ext cx="671520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https://nschool45.edusite.ru/magicpage.html?page=31980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52"/>
            <a:ext cx="82153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организации </a:t>
            </a:r>
            <a:b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 процесса</a:t>
            </a:r>
            <a:endParaRPr lang="ru-RU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0"/>
            <a:ext cx="1285852" cy="1258875"/>
          </a:xfrm>
          <a:prstGeom prst="rect">
            <a:avLst/>
          </a:prstGeom>
        </p:spPr>
      </p:pic>
      <p:pic>
        <p:nvPicPr>
          <p:cNvPr id="22530" name="Picture 2" descr="https://avatars.mds.yandex.net/get-zen_doc/108872/pub_5a5ef0a0168a9103d539600f_5a5ef660c890104cf574e70c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00166" y="5732851"/>
            <a:ext cx="1500198" cy="1125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20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595972-BBD8-4A00-8234-CF208F34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Входная диагностика</a:t>
            </a:r>
          </a:p>
        </p:txBody>
      </p:sp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xmlns="" id="{EB704FC1-DA0D-4C83-8211-A6CC22EFC4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7075509"/>
              </p:ext>
            </p:extLst>
          </p:nvPr>
        </p:nvGraphicFramePr>
        <p:xfrm>
          <a:off x="5572132" y="1000108"/>
          <a:ext cx="357186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xmlns="" id="{621C4D53-B7F8-43F8-AC65-D650739EC1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342023"/>
              </p:ext>
            </p:extLst>
          </p:nvPr>
        </p:nvGraphicFramePr>
        <p:xfrm>
          <a:off x="2714612" y="2928934"/>
          <a:ext cx="4000528" cy="357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9D2F43BE-1763-41B0-B5CA-3E28491881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7324799"/>
              </p:ext>
            </p:extLst>
          </p:nvPr>
        </p:nvGraphicFramePr>
        <p:xfrm>
          <a:off x="214282" y="1142984"/>
          <a:ext cx="3357554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3827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690C46-7859-4F84-AFA4-D7A1BBF6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Итоговая диагностика</a:t>
            </a:r>
          </a:p>
        </p:txBody>
      </p:sp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xmlns="" id="{00F24AAD-C534-4FA2-8984-168CA01CC1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3957667"/>
              </p:ext>
            </p:extLst>
          </p:nvPr>
        </p:nvGraphicFramePr>
        <p:xfrm>
          <a:off x="5309015" y="0"/>
          <a:ext cx="3834985" cy="45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xmlns="" id="{D6062607-8DD5-4856-80CA-8DA838CD9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6747024"/>
              </p:ext>
            </p:extLst>
          </p:nvPr>
        </p:nvGraphicFramePr>
        <p:xfrm>
          <a:off x="2071670" y="2928934"/>
          <a:ext cx="5286412" cy="327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E6E7E256-D05F-4734-B342-53054FAFAE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8684175"/>
              </p:ext>
            </p:extLst>
          </p:nvPr>
        </p:nvGraphicFramePr>
        <p:xfrm>
          <a:off x="142845" y="1071547"/>
          <a:ext cx="371477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9923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3556E8-AF02-40BD-9C05-C6D49A4F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Полученные эффекты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E65136-F961-47CA-8A07-900625CD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71546"/>
            <a:ext cx="8229600" cy="46863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 образовательной организации: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Профессиональный рост педагогов, участвующих в проекте.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системы дополнительного образования как условие развития способностей детей.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Диссеминация педагогического опыта по организации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ранней предпрофильной подготовки обучающихся в рамках сетевого взаимодействия для формирования у обучающихся компетенций для цифровой экономики России.</a:t>
            </a:r>
          </a:p>
          <a:p>
            <a:endParaRPr lang="ru-RU" sz="2400" dirty="0"/>
          </a:p>
        </p:txBody>
      </p:sp>
      <p:pic>
        <p:nvPicPr>
          <p:cNvPr id="5" name="Рисунок 4" descr="41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72008"/>
            <a:ext cx="4000528" cy="245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404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82AC22-8E1A-4244-80EC-A508D957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Потенциал </a:t>
            </a:r>
            <a:r>
              <a:rPr lang="ru-RU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масштабируемости</a:t>
            </a:r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 </a:t>
            </a:r>
            <a:r>
              <a:rPr lang="ru-RU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тиражируемости</a:t>
            </a:r>
            <a:r>
              <a:rPr lang="ru-RU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6269A9-3CE2-4EC8-B78E-8F65F97F1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535785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реализации проекта опыт работы был представлен в следующих формах: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0" algn="l"/>
              </a:tabLs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открытых педагогических форм и событий для педагогических работников:  </a:t>
            </a:r>
          </a:p>
          <a:p>
            <a:pPr marL="717550" lvl="0" indent="-185738">
              <a:lnSpc>
                <a:spcPct val="115000"/>
              </a:lnSpc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стажировок, мастер - классов на базе ОО с участием педагогов-участников проекта;</a:t>
            </a:r>
          </a:p>
          <a:p>
            <a:pPr marL="717550" lvl="0" indent="-185738">
              <a:lnSpc>
                <a:spcPct val="115000"/>
              </a:lnSpc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научно - практических конференциях для педагогов;</a:t>
            </a:r>
          </a:p>
          <a:p>
            <a:pPr marL="717550" lvl="0" indent="-185738">
              <a:lnSpc>
                <a:spcPct val="115000"/>
              </a:lnSpc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конкурса методических материалов по теме проекта.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 startAt="2"/>
            </a:pPr>
            <a:r>
              <a:rPr lang="ru-RU" sz="1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Проведение открытых образовательных событий и фестивалей для обучающихся:</a:t>
            </a:r>
          </a:p>
          <a:p>
            <a:pPr marL="717550" indent="-185738">
              <a:lnSpc>
                <a:spcPct val="115000"/>
              </a:lnSpc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межмуниципальный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фестиваль исследовательских, творческих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ориентированных проектов «Уральские самоцветы»;</a:t>
            </a:r>
          </a:p>
          <a:p>
            <a:pPr marL="717550" indent="-185738">
              <a:lnSpc>
                <a:spcPct val="115000"/>
              </a:lnSpc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проектных задач;</a:t>
            </a:r>
          </a:p>
          <a:p>
            <a:pPr marL="717550" indent="-185738">
              <a:lnSpc>
                <a:spcPct val="115000"/>
              </a:lnSpc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фестиваль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технического творчества;</a:t>
            </a:r>
          </a:p>
          <a:p>
            <a:pPr marL="717550" indent="-185738">
              <a:lnSpc>
                <a:spcPct val="115000"/>
              </a:lnSpc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хакатон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информатике.</a:t>
            </a:r>
          </a:p>
          <a:p>
            <a:pPr marL="717550" indent="-185738">
              <a:lnSpc>
                <a:spcPct val="115000"/>
              </a:lnSpc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публикации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печатных и электронных изданиях.</a:t>
            </a:r>
          </a:p>
          <a:p>
            <a:endParaRPr lang="ru-RU" sz="1800" dirty="0"/>
          </a:p>
        </p:txBody>
      </p:sp>
      <p:pic>
        <p:nvPicPr>
          <p:cNvPr id="5" name="Рисунок 4" descr="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857760"/>
            <a:ext cx="1857364" cy="185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80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446ACC-D7C0-4DE0-8BFE-18E49F70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Основные риски и ограничения при использовании продуктов проекта:</a:t>
            </a:r>
            <a:br>
              <a:rPr lang="ru-RU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E316F8-BD13-4B4F-8301-F1782B5A8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pPr marL="0" indent="266700" algn="just">
              <a:buClr>
                <a:srgbClr val="FF0000"/>
              </a:buClr>
              <a:buFont typeface="Wingdings" pitchFamily="2" charset="2"/>
              <a:buChar char="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неготовность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 к инновационной деятельности;</a:t>
            </a:r>
          </a:p>
          <a:p>
            <a:pPr marL="0" indent="266700" algn="just">
              <a:buClr>
                <a:srgbClr val="FF0000"/>
              </a:buClr>
              <a:buFont typeface="Wingdings" pitchFamily="2" charset="2"/>
              <a:buChar char="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непонимание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основных задач участниками образовательных отношений (нечеткость предлагаемых заданий, недостаточный инструментарий);</a:t>
            </a:r>
          </a:p>
          <a:p>
            <a:pPr marL="0" indent="266700" algn="just">
              <a:buClr>
                <a:srgbClr val="FF0000"/>
              </a:buClr>
              <a:buFont typeface="Wingdings" pitchFamily="2" charset="2"/>
              <a:buChar char="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недостаточное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материально-техническое обеспечение образовательной деятельности по образовательным программам;</a:t>
            </a:r>
          </a:p>
          <a:p>
            <a:pPr marL="0" indent="266700" algn="just">
              <a:buClr>
                <a:srgbClr val="FF0000"/>
              </a:buClr>
              <a:buFont typeface="Wingdings" pitchFamily="2" charset="2"/>
              <a:buChar char="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системного подхода;</a:t>
            </a:r>
          </a:p>
          <a:p>
            <a:pPr marL="0" indent="266700" algn="just">
              <a:buClr>
                <a:srgbClr val="FF0000"/>
              </a:buClr>
              <a:buFont typeface="Wingdings" pitchFamily="2" charset="2"/>
              <a:buChar char="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непонимание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родительской общественностью происходящих изменений (недостаточная информация и включение родителей как участников образовательных отношений).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4875870"/>
            <a:ext cx="3214710" cy="181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5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EF77CB-AE8D-4498-9BB4-7E92238E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14291"/>
            <a:ext cx="8643998" cy="1428760"/>
          </a:xfrm>
        </p:spPr>
        <p:txBody>
          <a:bodyPr>
            <a:noAutofit/>
          </a:bodyPr>
          <a:lstStyle/>
          <a:p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Сведения об 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авторе (авторском 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коллективе) материалов, включенных 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первую часть 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кейса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E592FE-2413-4204-960D-3C33B5B99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52" y="2428868"/>
            <a:ext cx="7572428" cy="714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Бармин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 Владимирович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директор</a:t>
            </a:r>
          </a:p>
          <a:p>
            <a:endParaRPr lang="ru-RU" dirty="0"/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21774" r="40625" b="20491"/>
          <a:stretch>
            <a:fillRect/>
          </a:stretch>
        </p:blipFill>
        <p:spPr>
          <a:xfrm>
            <a:off x="571472" y="4357694"/>
            <a:ext cx="1857388" cy="1393042"/>
          </a:xfrm>
          <a:prstGeom prst="rect">
            <a:avLst/>
          </a:prstGeom>
        </p:spPr>
      </p:pic>
      <p:pic>
        <p:nvPicPr>
          <p:cNvPr id="14" name="Рисунок 13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776781"/>
            <a:ext cx="1214446" cy="1937947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E6E592FE-2413-4204-960D-3C33B5B99A80}"/>
              </a:ext>
            </a:extLst>
          </p:cNvPr>
          <p:cNvSpPr txBox="1">
            <a:spLocks/>
          </p:cNvSpPr>
          <p:nvPr/>
        </p:nvSpPr>
        <p:spPr>
          <a:xfrm>
            <a:off x="2643174" y="3429000"/>
            <a:ext cx="6358046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Щербакова Ирина Владимировна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заместитель директора по УВР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Максимова Ольга Николаевна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заместитель директора по УВР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Останина Ирина Владимировна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заместитель директора по ВР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1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26E295-3AB2-421E-B4E2-091E75EE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Идея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DF051C-486B-4CFB-8493-BE6722550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5572140"/>
            <a:ext cx="8715436" cy="1285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еобходимость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апробации системы предпрофильной подготовки обучающихся в рамках сетевого взаимодействия для формирования у обучающихся современных цифровых компетенций</a:t>
            </a:r>
            <a:endParaRPr lang="ru-RU" sz="2200" dirty="0"/>
          </a:p>
        </p:txBody>
      </p:sp>
      <p:sp>
        <p:nvSpPr>
          <p:cNvPr id="12290" name="AutoShape 2" descr="https://uprostim.com/wp-content/uploads/2021/05/image1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643042" cy="1819458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53DF051C-486B-4CFB-8493-BE6722550BB0}"/>
              </a:ext>
            </a:extLst>
          </p:cNvPr>
          <p:cNvSpPr txBox="1">
            <a:spLocks/>
          </p:cNvSpPr>
          <p:nvPr/>
        </p:nvSpPr>
        <p:spPr>
          <a:xfrm>
            <a:off x="500002" y="1785926"/>
            <a:ext cx="8643998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Реальность: выпускники 11-х классов не готовы ответственно подойти к выбору экзаменов на ЕГЭ.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53DF051C-486B-4CFB-8493-BE6722550BB0}"/>
              </a:ext>
            </a:extLst>
          </p:cNvPr>
          <p:cNvSpPr txBox="1">
            <a:spLocks/>
          </p:cNvSpPr>
          <p:nvPr/>
        </p:nvSpPr>
        <p:spPr>
          <a:xfrm>
            <a:off x="285720" y="3000372"/>
            <a:ext cx="8229600" cy="305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53DF051C-486B-4CFB-8493-BE6722550BB0}"/>
              </a:ext>
            </a:extLst>
          </p:cNvPr>
          <p:cNvSpPr txBox="1">
            <a:spLocks/>
          </p:cNvSpPr>
          <p:nvPr/>
        </p:nvSpPr>
        <p:spPr>
          <a:xfrm>
            <a:off x="2428860" y="4714884"/>
            <a:ext cx="600079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предпрофильная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подготовка.</a:t>
            </a:r>
          </a:p>
        </p:txBody>
      </p:sp>
      <p:pic>
        <p:nvPicPr>
          <p:cNvPr id="9" name="Рисунок 8" descr="12.png"/>
          <p:cNvPicPr>
            <a:picLocks noChangeAspect="1"/>
          </p:cNvPicPr>
          <p:nvPr/>
        </p:nvPicPr>
        <p:blipFill>
          <a:blip r:embed="rId3"/>
          <a:srcRect l="23943" r="25352"/>
          <a:stretch>
            <a:fillRect/>
          </a:stretch>
        </p:blipFill>
        <p:spPr>
          <a:xfrm flipH="1">
            <a:off x="285720" y="3000372"/>
            <a:ext cx="2278108" cy="2770956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53DF051C-486B-4CFB-8493-BE6722550BB0}"/>
              </a:ext>
            </a:extLst>
          </p:cNvPr>
          <p:cNvSpPr txBox="1">
            <a:spLocks/>
          </p:cNvSpPr>
          <p:nvPr/>
        </p:nvSpPr>
        <p:spPr>
          <a:xfrm>
            <a:off x="2428860" y="2643182"/>
            <a:ext cx="271464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Решение: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53DF051C-486B-4CFB-8493-BE6722550BB0}"/>
              </a:ext>
            </a:extLst>
          </p:cNvPr>
          <p:cNvSpPr txBox="1">
            <a:spLocks/>
          </p:cNvSpPr>
          <p:nvPr/>
        </p:nvSpPr>
        <p:spPr>
          <a:xfrm>
            <a:off x="2428860" y="3214686"/>
            <a:ext cx="6000792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рофориентация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;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53DF051C-486B-4CFB-8493-BE6722550BB0}"/>
              </a:ext>
            </a:extLst>
          </p:cNvPr>
          <p:cNvSpPr txBox="1">
            <a:spLocks/>
          </p:cNvSpPr>
          <p:nvPr/>
        </p:nvSpPr>
        <p:spPr>
          <a:xfrm>
            <a:off x="2428860" y="3714752"/>
            <a:ext cx="600079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углубленное изучение предметов;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53DF051C-486B-4CFB-8493-BE6722550BB0}"/>
              </a:ext>
            </a:extLst>
          </p:cNvPr>
          <p:cNvSpPr txBox="1">
            <a:spLocks/>
          </p:cNvSpPr>
          <p:nvPr/>
        </p:nvSpPr>
        <p:spPr>
          <a:xfrm>
            <a:off x="2428860" y="4214818"/>
            <a:ext cx="7286676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сформированность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современных компетенций;</a:t>
            </a:r>
          </a:p>
        </p:txBody>
      </p:sp>
    </p:spTree>
    <p:extLst>
      <p:ext uri="{BB962C8B-B14F-4D97-AF65-F5344CB8AC3E}">
        <p14:creationId xmlns:p14="http://schemas.microsoft.com/office/powerpoint/2010/main" xmlns="" val="41292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01BDA1-1548-473C-BC3C-762566917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714488"/>
            <a:ext cx="7929618" cy="1714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Целевая аудитория инновационного проекта: обучающиеся МАОУ «СОШ № 45» и других ОО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Новоуральского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городского округа Свердловской области 5-6 классов, в том числе обучающиеся с ОВЗ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C26E295-3AB2-421E-B4E2-091E75EE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Идея</a:t>
            </a:r>
          </a:p>
        </p:txBody>
      </p:sp>
      <p:pic>
        <p:nvPicPr>
          <p:cNvPr id="8" name="Рисунок 7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643042" cy="1819458"/>
          </a:xfrm>
          <a:prstGeom prst="rect">
            <a:avLst/>
          </a:prstGeom>
        </p:spPr>
      </p:pic>
      <p:pic>
        <p:nvPicPr>
          <p:cNvPr id="11266" name="Picture 2" descr="https://www.ombt.ru/images/novosti/pic_2019-2020/teaching-vs-training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809001"/>
            <a:ext cx="2814511" cy="1834709"/>
          </a:xfrm>
          <a:prstGeom prst="rect">
            <a:avLst/>
          </a:prstGeom>
          <a:noFill/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7801BDA1-1548-473C-BC3C-762566917C5D}"/>
              </a:ext>
            </a:extLst>
          </p:cNvPr>
          <p:cNvSpPr txBox="1">
            <a:spLocks/>
          </p:cNvSpPr>
          <p:nvPr/>
        </p:nvSpPr>
        <p:spPr>
          <a:xfrm>
            <a:off x="1285852" y="3286124"/>
            <a:ext cx="6643734" cy="164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Обучение по программам, развивающим современные компетенции и формирующим у детей изобретательское,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креативное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критическое и продуктовое мышление.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7801BDA1-1548-473C-BC3C-762566917C5D}"/>
              </a:ext>
            </a:extLst>
          </p:cNvPr>
          <p:cNvSpPr txBox="1">
            <a:spLocks/>
          </p:cNvSpPr>
          <p:nvPr/>
        </p:nvSpPr>
        <p:spPr>
          <a:xfrm>
            <a:off x="2643142" y="4929198"/>
            <a:ext cx="6500858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Образовательные программы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релевантны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сквозным цифровым технологиям программы «Цифровая экономика Российской Федерации».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6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8B8FC-A509-4663-8411-3538A829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Целевые </a:t>
            </a:r>
            <a:r>
              <a:rPr lang="ru-RU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установки</a:t>
            </a:r>
            <a:endParaRPr lang="ru-RU" sz="5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00DE49-670E-434F-8A19-6896EF92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2714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 создание условий для построения развивающей информационно-образовательной среды школы с использованием сетевого взаимодействия образовательных организаций и привлечением интеллектуальных и индустриальных партнеров для формирования у обучающихся цифровых компетенций. </a:t>
            </a:r>
          </a:p>
          <a:p>
            <a:endParaRPr lang="ru-RU" sz="2600" dirty="0"/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945512"/>
            <a:ext cx="3286148" cy="25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3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F6C4C-676F-4F62-98D1-24D9EF27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Задачи</a:t>
            </a:r>
            <a:endParaRPr lang="ru-RU" sz="5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227975-08A1-4521-BF18-F5438CBDF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10" y="1000108"/>
            <a:ext cx="8229600" cy="5286412"/>
          </a:xfrm>
        </p:spPr>
        <p:txBody>
          <a:bodyPr>
            <a:noAutofit/>
          </a:bodyPr>
          <a:lstStyle/>
          <a:p>
            <a:pPr marL="173038" indent="185738" algn="just">
              <a:buClr>
                <a:srgbClr val="009900"/>
              </a:buClr>
              <a:buFont typeface="Wingdings" pitchFamily="2" charset="2"/>
              <a:buChar char="ü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усовершенствовать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дополнительного образования школы для углубленного изучения математики и информатики с использованием современных методов и технологий;</a:t>
            </a:r>
          </a:p>
          <a:p>
            <a:pPr marL="173038" indent="185738" algn="just">
              <a:buClr>
                <a:srgbClr val="009900"/>
              </a:buClr>
              <a:buFont typeface="Wingdings" pitchFamily="2" charset="2"/>
              <a:buChar char="ü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 программы, направленные на развитие современных компетенций у обучающихся;</a:t>
            </a:r>
          </a:p>
          <a:p>
            <a:pPr marL="173038" indent="185738" algn="just">
              <a:buClr>
                <a:srgbClr val="009900"/>
              </a:buClr>
              <a:buFont typeface="Wingdings" pitchFamily="2" charset="2"/>
              <a:buChar char="ü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компетенций педагогических работников через курсовое и внутрикорпоративное повышение квалификации;</a:t>
            </a:r>
          </a:p>
          <a:p>
            <a:pPr marL="173038" indent="185738" algn="just">
              <a:buClr>
                <a:srgbClr val="009900"/>
              </a:buClr>
              <a:buFont typeface="Wingdings" pitchFamily="2" charset="2"/>
              <a:buChar char="ü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для развития материально-технической базы, обеспечивающей функционирование новой модели дополнительного образования и внеурочной деятельности школы;</a:t>
            </a:r>
          </a:p>
          <a:p>
            <a:pPr marL="173038" indent="185738" algn="just">
              <a:buClr>
                <a:srgbClr val="009900"/>
              </a:buClr>
              <a:buFont typeface="Wingdings" pitchFamily="2" charset="2"/>
              <a:buChar char="ü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новые эффективные средства и формы организации дополнительного образования через сетевое и дистанционное взаимодействие образовательных организаций; </a:t>
            </a:r>
          </a:p>
          <a:p>
            <a:pPr marL="173038" indent="185738" algn="just">
              <a:buClr>
                <a:srgbClr val="009900"/>
              </a:buClr>
              <a:buFont typeface="Wingdings" pitchFamily="2" charset="2"/>
              <a:buChar char="ü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апробировать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эффективные формы диссеминации опыта (локализация, мультипликация);</a:t>
            </a:r>
          </a:p>
          <a:p>
            <a:pPr marL="173038" indent="185738" algn="just">
              <a:buClr>
                <a:srgbClr val="009900"/>
              </a:buClr>
              <a:buFont typeface="Wingdings" pitchFamily="2" charset="2"/>
              <a:buChar char="ü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развивать формы конкурсных мероприятий для обучающихся по направлениям сквозных цифровых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технологий;</a:t>
            </a:r>
          </a:p>
          <a:p>
            <a:pPr marL="173038" indent="185738" algn="just">
              <a:buClr>
                <a:srgbClr val="009900"/>
              </a:buClr>
              <a:buFont typeface="Wingdings" pitchFamily="2" charset="2"/>
              <a:buChar char="ü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 методических пособий для реализации образовательных программ.</a:t>
            </a:r>
          </a:p>
          <a:p>
            <a:endParaRPr lang="ru-RU" sz="1600" dirty="0"/>
          </a:p>
        </p:txBody>
      </p:sp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06"/>
          <a:stretch>
            <a:fillRect/>
          </a:stretch>
        </p:blipFill>
        <p:spPr>
          <a:xfrm>
            <a:off x="0" y="5072050"/>
            <a:ext cx="2571736" cy="1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23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6796B0-1823-4E2A-9F07-35559C76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Траектория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64639F-DD89-425F-A5E8-BAC660F3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10" y="2571744"/>
            <a:ext cx="8358246" cy="3900502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Очные занятия по курсам «Занимательная математика», «Занимательная информатика»</a:t>
            </a:r>
          </a:p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Дистанционные курс «Реальная математика и информатика»</a:t>
            </a:r>
          </a:p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Олимпиадное движение</a:t>
            </a:r>
          </a:p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Каникулярные сессии совместно с индустриальными и интеллектуальными партнерами.</a:t>
            </a:r>
          </a:p>
        </p:txBody>
      </p:sp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-285776"/>
            <a:ext cx="3286124" cy="3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08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794FF3-968E-4D18-B7E1-E7B6AF26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Полученные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C6D630-CA3A-4F8F-9D2A-AF20F5CC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 компонента цифровых компетенций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6EC6D630-CA3A-4F8F-9D2A-AF20F5CCBEA6}"/>
              </a:ext>
            </a:extLst>
          </p:cNvPr>
          <p:cNvSpPr txBox="1">
            <a:spLocks/>
          </p:cNvSpPr>
          <p:nvPr/>
        </p:nvSpPr>
        <p:spPr>
          <a:xfrm>
            <a:off x="2643174" y="4572008"/>
            <a:ext cx="480057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мотивация;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6EC6D630-CA3A-4F8F-9D2A-AF20F5CCBEA6}"/>
              </a:ext>
            </a:extLst>
          </p:cNvPr>
          <p:cNvSpPr txBox="1">
            <a:spLocks/>
          </p:cNvSpPr>
          <p:nvPr/>
        </p:nvSpPr>
        <p:spPr>
          <a:xfrm>
            <a:off x="1571604" y="2428868"/>
            <a:ext cx="2071702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знания;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6EC6D630-CA3A-4F8F-9D2A-AF20F5CCBEA6}"/>
              </a:ext>
            </a:extLst>
          </p:cNvPr>
          <p:cNvSpPr txBox="1">
            <a:spLocks/>
          </p:cNvSpPr>
          <p:nvPr/>
        </p:nvSpPr>
        <p:spPr>
          <a:xfrm>
            <a:off x="2143108" y="3500438"/>
            <a:ext cx="2286016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умения;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6EC6D630-CA3A-4F8F-9D2A-AF20F5CCBEA6}"/>
              </a:ext>
            </a:extLst>
          </p:cNvPr>
          <p:cNvSpPr txBox="1">
            <a:spLocks/>
          </p:cNvSpPr>
          <p:nvPr/>
        </p:nvSpPr>
        <p:spPr>
          <a:xfrm>
            <a:off x="3357522" y="5572140"/>
            <a:ext cx="5786478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ответственность (безопасность).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143116"/>
            <a:ext cx="785818" cy="1047757"/>
          </a:xfrm>
          <a:prstGeom prst="rect">
            <a:avLst/>
          </a:prstGeom>
        </p:spPr>
      </p:pic>
      <p:pic>
        <p:nvPicPr>
          <p:cNvPr id="9" name="Рисунок 8" descr="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214686"/>
            <a:ext cx="785818" cy="1047757"/>
          </a:xfrm>
          <a:prstGeom prst="rect">
            <a:avLst/>
          </a:prstGeom>
        </p:spPr>
      </p:pic>
      <p:pic>
        <p:nvPicPr>
          <p:cNvPr id="10" name="Рисунок 9" descr="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4214818"/>
            <a:ext cx="785818" cy="1047757"/>
          </a:xfrm>
          <a:prstGeom prst="rect">
            <a:avLst/>
          </a:prstGeom>
        </p:spPr>
      </p:pic>
      <p:pic>
        <p:nvPicPr>
          <p:cNvPr id="13" name="Рисунок 12" descr="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5214950"/>
            <a:ext cx="785818" cy="10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93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D76FEC-351B-45DB-B6BF-8FCF9B07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Индекс цифровой компетентности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1DC112-E657-4970-92D7-C8FF4D0C2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22" y="2285992"/>
            <a:ext cx="6643734" cy="3043246"/>
          </a:xfrm>
        </p:spPr>
        <p:txBody>
          <a:bodyPr>
            <a:norm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800" dirty="0"/>
              <a:t>автор Г.У. Солдатова, факультет психологии МГУ им. М.В. Ломоносова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800" dirty="0"/>
              <a:t>интегральный показатель цифровой компетентности и его 4 компонента по </a:t>
            </a:r>
            <a:r>
              <a:rPr lang="ru-RU" sz="2800" dirty="0" err="1"/>
              <a:t>субшкалам</a:t>
            </a:r>
            <a:r>
              <a:rPr lang="ru-RU" sz="2800" dirty="0"/>
              <a:t>: знания, умения, мотивация и ответственность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 descr="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2714644" cy="27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0014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5ff40a91f3891e785b6855043e19d044351"/>
</p:tagLst>
</file>

<file path=ppt/theme/theme1.xml><?xml version="1.0" encoding="utf-8"?>
<a:theme xmlns:a="http://schemas.openxmlformats.org/drawingml/2006/main" name="Тема Office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625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Сведения об авторе (авторском коллективе) материалов, включенных в первую часть кейса</vt:lpstr>
      <vt:lpstr>Идея</vt:lpstr>
      <vt:lpstr>Идея</vt:lpstr>
      <vt:lpstr>Целевые установки</vt:lpstr>
      <vt:lpstr>Задачи</vt:lpstr>
      <vt:lpstr>Траектория</vt:lpstr>
      <vt:lpstr>Полученные результаты</vt:lpstr>
      <vt:lpstr>Индекс цифровой компетентности</vt:lpstr>
      <vt:lpstr>Входная диагностика</vt:lpstr>
      <vt:lpstr>Итоговая диагностика</vt:lpstr>
      <vt:lpstr>Полученные эффекты</vt:lpstr>
      <vt:lpstr>Потенциал масштабируемости и тиражируемости </vt:lpstr>
      <vt:lpstr>Основные риски и ограничения при использовании продуктов проекта: 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 - шаблон презентации с сайта http://presentation-creation.ru</dc:title>
  <dc:creator>obstinate</dc:creator>
  <dc:description>Шаблон презентации с сайта http://presentation-creation.ru/</dc:description>
  <cp:lastModifiedBy>Пользователь Windows</cp:lastModifiedBy>
  <cp:revision>39</cp:revision>
  <dcterms:created xsi:type="dcterms:W3CDTF">2017-10-03T10:03:42Z</dcterms:created>
  <dcterms:modified xsi:type="dcterms:W3CDTF">2022-04-29T14:08:46Z</dcterms:modified>
</cp:coreProperties>
</file>