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3" r:id="rId2"/>
    <p:sldId id="299" r:id="rId3"/>
    <p:sldId id="300" r:id="rId4"/>
    <p:sldId id="301" r:id="rId5"/>
    <p:sldId id="302" r:id="rId6"/>
    <p:sldId id="307" r:id="rId7"/>
    <p:sldId id="308" r:id="rId8"/>
    <p:sldId id="309" r:id="rId9"/>
    <p:sldId id="306" r:id="rId10"/>
    <p:sldId id="310" r:id="rId11"/>
  </p:sldIdLst>
  <p:sldSz cx="10693400" cy="756126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96888" indent="-396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95363" indent="-809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492250" indent="-1206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990725" indent="-161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BB"/>
    <a:srgbClr val="D93635"/>
    <a:srgbClr val="0B5B97"/>
    <a:srgbClr val="EEEEE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88604" autoAdjust="0"/>
  </p:normalViewPr>
  <p:slideViewPr>
    <p:cSldViewPr>
      <p:cViewPr>
        <p:scale>
          <a:sx n="70" d="100"/>
          <a:sy n="70" d="100"/>
        </p:scale>
        <p:origin x="-1092" y="-78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A26B85C-8DFC-4FA5-B0FA-7BC83611E0D2}" type="datetimeFigureOut">
              <a:rPr lang="ru-RU"/>
              <a:pPr>
                <a:defRPr/>
              </a:pPr>
              <a:t>30.04.2022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2B71DB8-63A5-4E51-8EE1-4B2B5A07A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378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7384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738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7384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7384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7384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894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8428" y="0"/>
            <a:ext cx="7632848" cy="972319"/>
          </a:xfrm>
        </p:spPr>
        <p:txBody>
          <a:bodyPr/>
          <a:lstStyle>
            <a:lvl1pPr algn="l">
              <a:defRPr sz="2200">
                <a:solidFill>
                  <a:srgbClr val="0B5B97"/>
                </a:solidFill>
                <a:latin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156" y="1260352"/>
            <a:ext cx="9793088" cy="1800199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>
                <a:solidFill>
                  <a:srgbClr val="0B5B97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88020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0"/>
            <a:ext cx="7560840" cy="936898"/>
          </a:xfrm>
        </p:spPr>
        <p:txBody>
          <a:bodyPr/>
          <a:lstStyle>
            <a:lvl1pPr algn="l">
              <a:defRPr sz="2200">
                <a:latin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88473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 rot="16200000">
            <a:off x="6264699" y="-3366271"/>
            <a:ext cx="972319" cy="7704857"/>
          </a:xfrm>
        </p:spPr>
        <p:txBody>
          <a:bodyPr vert="eaVert"/>
          <a:lstStyle>
            <a:lvl1pPr algn="l"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 rot="16200000">
            <a:off x="2394372" y="-827881"/>
            <a:ext cx="5904656" cy="9937104"/>
          </a:xfrm>
        </p:spPr>
        <p:txBody>
          <a:bodyPr vert="eaVert"/>
          <a:lstStyle>
            <a:lvl1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5" name="TextBox 4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85511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9" y="0"/>
            <a:ext cx="7632848" cy="936898"/>
          </a:xfrm>
        </p:spPr>
        <p:txBody>
          <a:bodyPr/>
          <a:lstStyle>
            <a:lvl1pPr algn="l">
              <a:defRPr sz="2200">
                <a:solidFill>
                  <a:srgbClr val="0B5B97"/>
                </a:solidFill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988" y="1332359"/>
            <a:ext cx="9623425" cy="5616624"/>
          </a:xfrm>
        </p:spPr>
        <p:txBody>
          <a:bodyPr/>
          <a:lstStyle>
            <a:lvl1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82204" y="301493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D93635"/>
                </a:solidFill>
              </a:rPr>
              <a:t>ГПРО 2018-2025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26" y="246130"/>
            <a:ext cx="678178" cy="4800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205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1260351"/>
            <a:ext cx="9089390" cy="4968552"/>
          </a:xfrm>
        </p:spPr>
        <p:txBody>
          <a:bodyPr anchor="b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0B5B97"/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898429" y="0"/>
            <a:ext cx="7632848" cy="936898"/>
          </a:xfrm>
        </p:spPr>
        <p:txBody>
          <a:bodyPr/>
          <a:lstStyle>
            <a:lvl1pPr algn="l">
              <a:defRPr sz="2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5" name="TextBox 4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98502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9" y="-1"/>
            <a:ext cx="7632848" cy="962025"/>
          </a:xfrm>
        </p:spPr>
        <p:txBody>
          <a:bodyPr/>
          <a:lstStyle>
            <a:lvl1pPr algn="l">
              <a:defRPr sz="2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8149" y="1188343"/>
            <a:ext cx="4824536" cy="5976664"/>
          </a:xfrm>
        </p:spPr>
        <p:txBody>
          <a:bodyPr/>
          <a:lstStyle>
            <a:lvl1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716" y="1188343"/>
            <a:ext cx="4835889" cy="5976664"/>
          </a:xfrm>
        </p:spPr>
        <p:txBody>
          <a:bodyPr/>
          <a:lstStyle>
            <a:lvl1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67602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0"/>
            <a:ext cx="7704856" cy="972320"/>
          </a:xfrm>
        </p:spPr>
        <p:txBody>
          <a:bodyPr/>
          <a:lstStyle>
            <a:lvl1pPr algn="l">
              <a:defRPr sz="2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188343"/>
            <a:ext cx="4724775" cy="70536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1893711"/>
            <a:ext cx="4724775" cy="5127280"/>
          </a:xfrm>
        </p:spPr>
        <p:txBody>
          <a:bodyPr/>
          <a:lstStyle>
            <a:lvl1pPr>
              <a:defRPr sz="2000" b="1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188343"/>
            <a:ext cx="4726632" cy="70536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1893711"/>
            <a:ext cx="4726632" cy="5127280"/>
          </a:xfrm>
        </p:spPr>
        <p:txBody>
          <a:bodyPr/>
          <a:lstStyle>
            <a:lvl1pPr>
              <a:defRPr sz="2000" b="1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7097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9" y="-1"/>
            <a:ext cx="7632848" cy="946785"/>
          </a:xfrm>
        </p:spPr>
        <p:txBody>
          <a:bodyPr/>
          <a:lstStyle>
            <a:lvl1pPr algn="l">
              <a:defRPr sz="2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52186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3" name="TextBox 2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08714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-1"/>
            <a:ext cx="7632848" cy="900311"/>
          </a:xfrm>
        </p:spPr>
        <p:txBody>
          <a:bodyPr anchor="b"/>
          <a:lstStyle>
            <a:lvl1pPr algn="l">
              <a:defRPr sz="2200" b="1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3" y="1332357"/>
            <a:ext cx="5977907" cy="5688633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332358"/>
            <a:ext cx="3518055" cy="568863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13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81744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0"/>
            <a:ext cx="7632848" cy="900311"/>
          </a:xfrm>
        </p:spPr>
        <p:txBody>
          <a:bodyPr anchor="b"/>
          <a:lstStyle>
            <a:lvl1pPr algn="l">
              <a:defRPr sz="2200" b="1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0156" y="1260351"/>
            <a:ext cx="4752528" cy="4024028"/>
          </a:xfrm>
        </p:spPr>
        <p:txBody>
          <a:bodyPr rtlCol="0">
            <a:normAutofit/>
          </a:bodyPr>
          <a:lstStyle>
            <a:lvl1pPr marL="0" indent="0">
              <a:buNone/>
              <a:defRPr sz="35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uk-UA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152" y="5436815"/>
            <a:ext cx="9865096" cy="1656184"/>
          </a:xfrm>
        </p:spPr>
        <p:txBody>
          <a:bodyPr/>
          <a:lstStyle>
            <a:lvl1pPr marL="0" indent="0">
              <a:buNone/>
              <a:defRPr sz="15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5490716" y="1260351"/>
            <a:ext cx="4752528" cy="4024028"/>
          </a:xfrm>
        </p:spPr>
        <p:txBody>
          <a:bodyPr rtlCol="0">
            <a:normAutofit/>
          </a:bodyPr>
          <a:lstStyle>
            <a:lvl1pPr marL="0" indent="0">
              <a:buNone/>
              <a:defRPr sz="35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uk-UA" noProof="0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60635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2844800"/>
            <a:ext cx="96234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ЗАГОЛОВОК</a:t>
            </a:r>
            <a:endParaRPr lang="uk-UA" alt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3781425"/>
            <a:ext cx="96234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Информационно-консультационные услуги</a:t>
            </a:r>
          </a:p>
          <a:p>
            <a:pPr lvl="0"/>
            <a:r>
              <a:rPr lang="ru-RU" altLang="ru-RU" dirty="0"/>
              <a:t>в сфере производства </a:t>
            </a:r>
            <a:r>
              <a:rPr lang="ru-RU" altLang="ru-RU" dirty="0" err="1"/>
              <a:t>пеноматериалов</a:t>
            </a:r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1925" y="6445250"/>
            <a:ext cx="6878638" cy="965200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0B5B97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Контактный телефон: +7(499)322-23-63</a:t>
            </a:r>
          </a:p>
          <a:p>
            <a:pPr>
              <a:defRPr/>
            </a:pPr>
            <a:r>
              <a:rPr lang="en-US"/>
              <a:t>E-mail</a:t>
            </a:r>
            <a:r>
              <a:rPr lang="ru-RU"/>
              <a:t>: </a:t>
            </a:r>
            <a:r>
              <a:rPr lang="en-US"/>
              <a:t>info@almira.moscow</a:t>
            </a:r>
            <a:endParaRPr lang="ru-RU"/>
          </a:p>
          <a:p>
            <a:pPr>
              <a:defRPr/>
            </a:pPr>
            <a:r>
              <a:rPr lang="ru-RU"/>
              <a:t>Адрес: 129090, г. Москва,</a:t>
            </a:r>
          </a:p>
          <a:p>
            <a:pPr>
              <a:defRPr/>
            </a:pPr>
            <a:r>
              <a:rPr lang="ru-RU"/>
              <a:t>ул. Каланчевская, д. 32, пом. II</a:t>
            </a:r>
          </a:p>
          <a:p>
            <a:pPr>
              <a:defRPr/>
            </a:pPr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 b="1" kern="1200">
          <a:solidFill>
            <a:srgbClr val="0B5B97"/>
          </a:solidFill>
          <a:latin typeface="BlackGroteskC" pitchFamily="8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0077BB"/>
          </a:solidFill>
          <a:latin typeface="BlackGroteskC" pitchFamily="8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0077BB"/>
          </a:solidFill>
          <a:latin typeface="BlackGroteskC" pitchFamily="8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0077BB"/>
          </a:solidFill>
          <a:latin typeface="BlackGroteskC" pitchFamily="8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0077BB"/>
          </a:solidFill>
          <a:latin typeface="BlackGroteskC" pitchFamily="82" charset="0"/>
        </a:defRPr>
      </a:lvl5pPr>
      <a:lvl6pPr marL="49784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9569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49353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99138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B5B97"/>
          </a:solidFill>
          <a:latin typeface="Calibri" pitchFamily="34" charset="0"/>
          <a:ea typeface="+mn-ea"/>
          <a:cs typeface="+mn-cs"/>
        </a:defRPr>
      </a:lvl1pPr>
      <a:lvl2pPr marL="496888" indent="-39688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77BB"/>
          </a:solidFill>
          <a:latin typeface="+mn-lt"/>
          <a:ea typeface="+mn-ea"/>
          <a:cs typeface="+mn-cs"/>
        </a:defRPr>
      </a:lvl2pPr>
      <a:lvl3pPr marL="996950" indent="-82550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77BB"/>
          </a:solidFill>
          <a:latin typeface="+mn-lt"/>
          <a:ea typeface="+mn-ea"/>
          <a:cs typeface="+mn-cs"/>
        </a:defRPr>
      </a:lvl3pPr>
      <a:lvl4pPr marL="1493838" indent="-122238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77BB"/>
          </a:solidFill>
          <a:latin typeface="+mn-lt"/>
          <a:ea typeface="+mn-ea"/>
          <a:cs typeface="+mn-cs"/>
        </a:defRPr>
      </a:lvl4pPr>
      <a:lvl5pPr marL="1992313" indent="-163513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77BB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3132559"/>
            <a:ext cx="10693400" cy="4428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405883" y="1332359"/>
            <a:ext cx="708395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0077BB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5pPr>
            <a:lvl6pPr marL="497845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6pPr>
            <a:lvl7pPr marL="99569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7pPr>
            <a:lvl8pPr marL="1493535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8pPr>
            <a:lvl9pPr marL="199138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 Roman" pitchFamily="2" charset="0"/>
              </a:rPr>
              <a:t>   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 Roman" pitchFamily="2" charset="0"/>
              </a:rPr>
              <a:t>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 Roman" pitchFamily="2" charset="0"/>
            </a:endParaRPr>
          </a:p>
          <a:p>
            <a:pPr marL="182563" algn="ctr"/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Митрофановская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Воронежской области</a:t>
            </a:r>
          </a:p>
          <a:p>
            <a:pPr marL="182563"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  №  1</a:t>
            </a:r>
          </a:p>
          <a:p>
            <a:pPr marL="182563"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algn="ctr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marL="182563" algn="ctr"/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Многополярный кластер – импульс настоящего и будущего» </a:t>
            </a:r>
          </a:p>
          <a:p>
            <a:pPr marL="182563"/>
            <a:endParaRPr lang="ru-RU" sz="3600" dirty="0">
              <a:solidFill>
                <a:srgbClr val="0B5B97"/>
              </a:solidFill>
              <a:latin typeface="+mj-lt"/>
            </a:endParaRPr>
          </a:p>
        </p:txBody>
      </p:sp>
      <p:grpSp>
        <p:nvGrpSpPr>
          <p:cNvPr id="35" name="Group 77"/>
          <p:cNvGrpSpPr/>
          <p:nvPr/>
        </p:nvGrpSpPr>
        <p:grpSpPr>
          <a:xfrm>
            <a:off x="773759" y="4168246"/>
            <a:ext cx="292658" cy="224092"/>
            <a:chOff x="5552261" y="1554043"/>
            <a:chExt cx="363359" cy="278229"/>
          </a:xfrm>
          <a:solidFill>
            <a:schemeClr val="bg1">
              <a:lumMod val="85000"/>
            </a:schemeClr>
          </a:solidFill>
        </p:grpSpPr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5552261" y="1715997"/>
              <a:ext cx="363359" cy="116275"/>
            </a:xfrm>
            <a:custGeom>
              <a:avLst/>
              <a:gdLst/>
              <a:ahLst/>
              <a:cxnLst>
                <a:cxn ang="0">
                  <a:pos x="211" y="31"/>
                </a:cxn>
                <a:cxn ang="0">
                  <a:pos x="140" y="31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2" y="102"/>
                </a:cxn>
                <a:cxn ang="0">
                  <a:pos x="4" y="107"/>
                </a:cxn>
                <a:cxn ang="0">
                  <a:pos x="9" y="111"/>
                </a:cxn>
                <a:cxn ang="0">
                  <a:pos x="17" y="112"/>
                </a:cxn>
                <a:cxn ang="0">
                  <a:pos x="334" y="112"/>
                </a:cxn>
                <a:cxn ang="0">
                  <a:pos x="334" y="112"/>
                </a:cxn>
                <a:cxn ang="0">
                  <a:pos x="341" y="111"/>
                </a:cxn>
                <a:cxn ang="0">
                  <a:pos x="347" y="107"/>
                </a:cxn>
                <a:cxn ang="0">
                  <a:pos x="350" y="102"/>
                </a:cxn>
                <a:cxn ang="0">
                  <a:pos x="350" y="96"/>
                </a:cxn>
                <a:cxn ang="0">
                  <a:pos x="350" y="0"/>
                </a:cxn>
                <a:cxn ang="0">
                  <a:pos x="211" y="0"/>
                </a:cxn>
                <a:cxn ang="0">
                  <a:pos x="211" y="31"/>
                </a:cxn>
              </a:cxnLst>
              <a:rect l="0" t="0" r="r" b="b"/>
              <a:pathLst>
                <a:path w="350" h="112">
                  <a:moveTo>
                    <a:pt x="211" y="31"/>
                  </a:moveTo>
                  <a:lnTo>
                    <a:pt x="140" y="31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2"/>
                  </a:lnTo>
                  <a:lnTo>
                    <a:pt x="4" y="107"/>
                  </a:lnTo>
                  <a:lnTo>
                    <a:pt x="9" y="111"/>
                  </a:lnTo>
                  <a:lnTo>
                    <a:pt x="17" y="112"/>
                  </a:lnTo>
                  <a:lnTo>
                    <a:pt x="334" y="112"/>
                  </a:lnTo>
                  <a:lnTo>
                    <a:pt x="334" y="112"/>
                  </a:lnTo>
                  <a:lnTo>
                    <a:pt x="341" y="111"/>
                  </a:lnTo>
                  <a:lnTo>
                    <a:pt x="347" y="107"/>
                  </a:lnTo>
                  <a:lnTo>
                    <a:pt x="350" y="102"/>
                  </a:lnTo>
                  <a:lnTo>
                    <a:pt x="350" y="96"/>
                  </a:lnTo>
                  <a:lnTo>
                    <a:pt x="350" y="0"/>
                  </a:lnTo>
                  <a:lnTo>
                    <a:pt x="211" y="0"/>
                  </a:lnTo>
                  <a:lnTo>
                    <a:pt x="211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7" name="Freeform 97"/>
            <p:cNvSpPr>
              <a:spLocks noEditPoints="1"/>
            </p:cNvSpPr>
            <p:nvPr/>
          </p:nvSpPr>
          <p:spPr bwMode="auto">
            <a:xfrm>
              <a:off x="5552261" y="1554043"/>
              <a:ext cx="363359" cy="137038"/>
            </a:xfrm>
            <a:custGeom>
              <a:avLst/>
              <a:gdLst/>
              <a:ahLst/>
              <a:cxnLst>
                <a:cxn ang="0">
                  <a:pos x="334" y="42"/>
                </a:cxn>
                <a:cxn ang="0">
                  <a:pos x="225" y="42"/>
                </a:cxn>
                <a:cxn ang="0">
                  <a:pos x="225" y="42"/>
                </a:cxn>
                <a:cxn ang="0">
                  <a:pos x="225" y="5"/>
                </a:cxn>
                <a:cxn ang="0">
                  <a:pos x="225" y="5"/>
                </a:cxn>
                <a:cxn ang="0">
                  <a:pos x="225" y="2"/>
                </a:cxn>
                <a:cxn ang="0">
                  <a:pos x="223" y="0"/>
                </a:cxn>
                <a:cxn ang="0">
                  <a:pos x="222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18" y="2"/>
                </a:cxn>
                <a:cxn ang="0">
                  <a:pos x="116" y="4"/>
                </a:cxn>
                <a:cxn ang="0">
                  <a:pos x="115" y="5"/>
                </a:cxn>
                <a:cxn ang="0">
                  <a:pos x="115" y="5"/>
                </a:cxn>
                <a:cxn ang="0">
                  <a:pos x="115" y="42"/>
                </a:cxn>
                <a:cxn ang="0">
                  <a:pos x="17" y="42"/>
                </a:cxn>
                <a:cxn ang="0">
                  <a:pos x="17" y="42"/>
                </a:cxn>
                <a:cxn ang="0">
                  <a:pos x="9" y="42"/>
                </a:cxn>
                <a:cxn ang="0">
                  <a:pos x="4" y="45"/>
                </a:cxn>
                <a:cxn ang="0">
                  <a:pos x="2" y="51"/>
                </a:cxn>
                <a:cxn ang="0">
                  <a:pos x="0" y="58"/>
                </a:cxn>
                <a:cxn ang="0">
                  <a:pos x="0" y="130"/>
                </a:cxn>
                <a:cxn ang="0">
                  <a:pos x="350" y="130"/>
                </a:cxn>
                <a:cxn ang="0">
                  <a:pos x="350" y="58"/>
                </a:cxn>
                <a:cxn ang="0">
                  <a:pos x="350" y="58"/>
                </a:cxn>
                <a:cxn ang="0">
                  <a:pos x="350" y="51"/>
                </a:cxn>
                <a:cxn ang="0">
                  <a:pos x="347" y="45"/>
                </a:cxn>
                <a:cxn ang="0">
                  <a:pos x="341" y="42"/>
                </a:cxn>
                <a:cxn ang="0">
                  <a:pos x="334" y="42"/>
                </a:cxn>
                <a:cxn ang="0">
                  <a:pos x="334" y="42"/>
                </a:cxn>
                <a:cxn ang="0">
                  <a:pos x="133" y="42"/>
                </a:cxn>
                <a:cxn ang="0">
                  <a:pos x="133" y="13"/>
                </a:cxn>
                <a:cxn ang="0">
                  <a:pos x="209" y="13"/>
                </a:cxn>
                <a:cxn ang="0">
                  <a:pos x="209" y="42"/>
                </a:cxn>
                <a:cxn ang="0">
                  <a:pos x="133" y="42"/>
                </a:cxn>
              </a:cxnLst>
              <a:rect l="0" t="0" r="r" b="b"/>
              <a:pathLst>
                <a:path w="350" h="130">
                  <a:moveTo>
                    <a:pt x="334" y="42"/>
                  </a:moveTo>
                  <a:lnTo>
                    <a:pt x="225" y="42"/>
                  </a:lnTo>
                  <a:lnTo>
                    <a:pt x="225" y="42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5" y="2"/>
                  </a:lnTo>
                  <a:lnTo>
                    <a:pt x="223" y="0"/>
                  </a:lnTo>
                  <a:lnTo>
                    <a:pt x="22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6" y="4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9" y="42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130"/>
                  </a:lnTo>
                  <a:lnTo>
                    <a:pt x="350" y="130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1"/>
                  </a:lnTo>
                  <a:lnTo>
                    <a:pt x="347" y="45"/>
                  </a:lnTo>
                  <a:lnTo>
                    <a:pt x="341" y="42"/>
                  </a:lnTo>
                  <a:lnTo>
                    <a:pt x="334" y="42"/>
                  </a:lnTo>
                  <a:lnTo>
                    <a:pt x="334" y="42"/>
                  </a:lnTo>
                  <a:close/>
                  <a:moveTo>
                    <a:pt x="133" y="42"/>
                  </a:moveTo>
                  <a:lnTo>
                    <a:pt x="133" y="13"/>
                  </a:lnTo>
                  <a:lnTo>
                    <a:pt x="209" y="13"/>
                  </a:lnTo>
                  <a:lnTo>
                    <a:pt x="209" y="42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8" name="Rectangle 98"/>
            <p:cNvSpPr>
              <a:spLocks noChangeArrowheads="1"/>
            </p:cNvSpPr>
            <p:nvPr/>
          </p:nvSpPr>
          <p:spPr bwMode="auto">
            <a:xfrm>
              <a:off x="5710062" y="1715997"/>
              <a:ext cx="45679" cy="186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34" name="Freeform 107"/>
          <p:cNvSpPr>
            <a:spLocks noEditPoints="1"/>
          </p:cNvSpPr>
          <p:nvPr/>
        </p:nvSpPr>
        <p:spPr bwMode="auto">
          <a:xfrm>
            <a:off x="710223" y="4799674"/>
            <a:ext cx="380587" cy="327170"/>
          </a:xfrm>
          <a:custGeom>
            <a:avLst/>
            <a:gdLst/>
            <a:ahLst/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l="0" t="0" r="r" b="b"/>
            <a:pathLst>
              <a:path w="343" h="294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752430" y="5886477"/>
            <a:ext cx="296172" cy="296172"/>
          </a:xfrm>
          <a:custGeom>
            <a:avLst/>
            <a:gdLst/>
            <a:ahLst/>
            <a:cxnLst>
              <a:cxn ang="0">
                <a:pos x="253" y="201"/>
              </a:cxn>
              <a:cxn ang="0">
                <a:pos x="250" y="212"/>
              </a:cxn>
              <a:cxn ang="0">
                <a:pos x="214" y="246"/>
              </a:cxn>
              <a:cxn ang="0">
                <a:pos x="208" y="252"/>
              </a:cxn>
              <a:cxn ang="0">
                <a:pos x="201" y="254"/>
              </a:cxn>
              <a:cxn ang="0">
                <a:pos x="199" y="254"/>
              </a:cxn>
              <a:cxn ang="0">
                <a:pos x="195" y="254"/>
              </a:cxn>
              <a:cxn ang="0">
                <a:pos x="179" y="252"/>
              </a:cxn>
              <a:cxn ang="0">
                <a:pos x="150" y="245"/>
              </a:cxn>
              <a:cxn ang="0">
                <a:pos x="134" y="236"/>
              </a:cxn>
              <a:cxn ang="0">
                <a:pos x="114" y="223"/>
              </a:cxn>
              <a:cxn ang="0">
                <a:pos x="69" y="187"/>
              </a:cxn>
              <a:cxn ang="0">
                <a:pos x="52" y="169"/>
              </a:cxn>
              <a:cxn ang="0">
                <a:pos x="38" y="150"/>
              </a:cxn>
              <a:cxn ang="0">
                <a:pos x="18" y="120"/>
              </a:cxn>
              <a:cxn ang="0">
                <a:pos x="11" y="105"/>
              </a:cxn>
              <a:cxn ang="0">
                <a:pos x="7" y="92"/>
              </a:cxn>
              <a:cxn ang="0">
                <a:pos x="1" y="72"/>
              </a:cxn>
              <a:cxn ang="0">
                <a:pos x="0" y="60"/>
              </a:cxn>
              <a:cxn ang="0">
                <a:pos x="1" y="54"/>
              </a:cxn>
              <a:cxn ang="0">
                <a:pos x="3" y="47"/>
              </a:cxn>
              <a:cxn ang="0">
                <a:pos x="43" y="5"/>
              </a:cxn>
              <a:cxn ang="0">
                <a:pos x="47" y="2"/>
              </a:cxn>
              <a:cxn ang="0">
                <a:pos x="52" y="0"/>
              </a:cxn>
              <a:cxn ang="0">
                <a:pos x="58" y="4"/>
              </a:cxn>
              <a:cxn ang="0">
                <a:pos x="63" y="7"/>
              </a:cxn>
              <a:cxn ang="0">
                <a:pos x="92" y="62"/>
              </a:cxn>
              <a:cxn ang="0">
                <a:pos x="92" y="72"/>
              </a:cxn>
              <a:cxn ang="0">
                <a:pos x="90" y="76"/>
              </a:cxn>
              <a:cxn ang="0">
                <a:pos x="76" y="94"/>
              </a:cxn>
              <a:cxn ang="0">
                <a:pos x="74" y="96"/>
              </a:cxn>
              <a:cxn ang="0">
                <a:pos x="74" y="98"/>
              </a:cxn>
              <a:cxn ang="0">
                <a:pos x="79" y="110"/>
              </a:cxn>
              <a:cxn ang="0">
                <a:pos x="88" y="125"/>
              </a:cxn>
              <a:cxn ang="0">
                <a:pos x="96" y="136"/>
              </a:cxn>
              <a:cxn ang="0">
                <a:pos x="108" y="147"/>
              </a:cxn>
              <a:cxn ang="0">
                <a:pos x="128" y="167"/>
              </a:cxn>
              <a:cxn ang="0">
                <a:pos x="145" y="176"/>
              </a:cxn>
              <a:cxn ang="0">
                <a:pos x="154" y="181"/>
              </a:cxn>
              <a:cxn ang="0">
                <a:pos x="157" y="181"/>
              </a:cxn>
              <a:cxn ang="0">
                <a:pos x="159" y="181"/>
              </a:cxn>
              <a:cxn ang="0">
                <a:pos x="177" y="165"/>
              </a:cxn>
              <a:cxn ang="0">
                <a:pos x="181" y="161"/>
              </a:cxn>
              <a:cxn ang="0">
                <a:pos x="188" y="159"/>
              </a:cxn>
              <a:cxn ang="0">
                <a:pos x="195" y="161"/>
              </a:cxn>
              <a:cxn ang="0">
                <a:pos x="248" y="192"/>
              </a:cxn>
              <a:cxn ang="0">
                <a:pos x="253" y="201"/>
              </a:cxn>
            </a:cxnLst>
            <a:rect l="0" t="0" r="r" b="b"/>
            <a:pathLst>
              <a:path w="253" h="254">
                <a:moveTo>
                  <a:pt x="253" y="201"/>
                </a:moveTo>
                <a:lnTo>
                  <a:pt x="253" y="201"/>
                </a:lnTo>
                <a:lnTo>
                  <a:pt x="253" y="207"/>
                </a:lnTo>
                <a:lnTo>
                  <a:pt x="250" y="212"/>
                </a:lnTo>
                <a:lnTo>
                  <a:pt x="214" y="246"/>
                </a:lnTo>
                <a:lnTo>
                  <a:pt x="214" y="246"/>
                </a:lnTo>
                <a:lnTo>
                  <a:pt x="208" y="252"/>
                </a:lnTo>
                <a:lnTo>
                  <a:pt x="208" y="252"/>
                </a:lnTo>
                <a:lnTo>
                  <a:pt x="201" y="254"/>
                </a:lnTo>
                <a:lnTo>
                  <a:pt x="201" y="254"/>
                </a:lnTo>
                <a:lnTo>
                  <a:pt x="199" y="254"/>
                </a:lnTo>
                <a:lnTo>
                  <a:pt x="199" y="254"/>
                </a:lnTo>
                <a:lnTo>
                  <a:pt x="195" y="254"/>
                </a:lnTo>
                <a:lnTo>
                  <a:pt x="195" y="254"/>
                </a:lnTo>
                <a:lnTo>
                  <a:pt x="179" y="252"/>
                </a:lnTo>
                <a:lnTo>
                  <a:pt x="179" y="252"/>
                </a:lnTo>
                <a:lnTo>
                  <a:pt x="166" y="250"/>
                </a:lnTo>
                <a:lnTo>
                  <a:pt x="150" y="245"/>
                </a:lnTo>
                <a:lnTo>
                  <a:pt x="150" y="245"/>
                </a:lnTo>
                <a:lnTo>
                  <a:pt x="134" y="236"/>
                </a:lnTo>
                <a:lnTo>
                  <a:pt x="114" y="223"/>
                </a:lnTo>
                <a:lnTo>
                  <a:pt x="114" y="223"/>
                </a:lnTo>
                <a:lnTo>
                  <a:pt x="92" y="207"/>
                </a:lnTo>
                <a:lnTo>
                  <a:pt x="69" y="187"/>
                </a:lnTo>
                <a:lnTo>
                  <a:pt x="69" y="187"/>
                </a:lnTo>
                <a:lnTo>
                  <a:pt x="52" y="169"/>
                </a:lnTo>
                <a:lnTo>
                  <a:pt x="38" y="150"/>
                </a:lnTo>
                <a:lnTo>
                  <a:pt x="38" y="150"/>
                </a:lnTo>
                <a:lnTo>
                  <a:pt x="27" y="134"/>
                </a:lnTo>
                <a:lnTo>
                  <a:pt x="18" y="120"/>
                </a:lnTo>
                <a:lnTo>
                  <a:pt x="18" y="120"/>
                </a:lnTo>
                <a:lnTo>
                  <a:pt x="11" y="105"/>
                </a:lnTo>
                <a:lnTo>
                  <a:pt x="7" y="92"/>
                </a:lnTo>
                <a:lnTo>
                  <a:pt x="7" y="92"/>
                </a:lnTo>
                <a:lnTo>
                  <a:pt x="1" y="72"/>
                </a:lnTo>
                <a:lnTo>
                  <a:pt x="1" y="72"/>
                </a:lnTo>
                <a:lnTo>
                  <a:pt x="0" y="60"/>
                </a:lnTo>
                <a:lnTo>
                  <a:pt x="0" y="60"/>
                </a:lnTo>
                <a:lnTo>
                  <a:pt x="1" y="54"/>
                </a:lnTo>
                <a:lnTo>
                  <a:pt x="1" y="54"/>
                </a:lnTo>
                <a:lnTo>
                  <a:pt x="3" y="47"/>
                </a:lnTo>
                <a:lnTo>
                  <a:pt x="3" y="47"/>
                </a:lnTo>
                <a:lnTo>
                  <a:pt x="7" y="40"/>
                </a:lnTo>
                <a:lnTo>
                  <a:pt x="43" y="5"/>
                </a:lnTo>
                <a:lnTo>
                  <a:pt x="43" y="5"/>
                </a:lnTo>
                <a:lnTo>
                  <a:pt x="47" y="2"/>
                </a:lnTo>
                <a:lnTo>
                  <a:pt x="52" y="0"/>
                </a:lnTo>
                <a:lnTo>
                  <a:pt x="52" y="0"/>
                </a:lnTo>
                <a:lnTo>
                  <a:pt x="56" y="2"/>
                </a:lnTo>
                <a:lnTo>
                  <a:pt x="58" y="4"/>
                </a:lnTo>
                <a:lnTo>
                  <a:pt x="58" y="4"/>
                </a:lnTo>
                <a:lnTo>
                  <a:pt x="63" y="7"/>
                </a:lnTo>
                <a:lnTo>
                  <a:pt x="92" y="62"/>
                </a:lnTo>
                <a:lnTo>
                  <a:pt x="92" y="62"/>
                </a:lnTo>
                <a:lnTo>
                  <a:pt x="92" y="67"/>
                </a:lnTo>
                <a:lnTo>
                  <a:pt x="92" y="72"/>
                </a:lnTo>
                <a:lnTo>
                  <a:pt x="92" y="72"/>
                </a:lnTo>
                <a:lnTo>
                  <a:pt x="90" y="76"/>
                </a:lnTo>
                <a:lnTo>
                  <a:pt x="88" y="80"/>
                </a:lnTo>
                <a:lnTo>
                  <a:pt x="76" y="94"/>
                </a:lnTo>
                <a:lnTo>
                  <a:pt x="76" y="94"/>
                </a:lnTo>
                <a:lnTo>
                  <a:pt x="74" y="96"/>
                </a:lnTo>
                <a:lnTo>
                  <a:pt x="74" y="96"/>
                </a:lnTo>
                <a:lnTo>
                  <a:pt x="74" y="98"/>
                </a:lnTo>
                <a:lnTo>
                  <a:pt x="74" y="98"/>
                </a:lnTo>
                <a:lnTo>
                  <a:pt x="79" y="110"/>
                </a:lnTo>
                <a:lnTo>
                  <a:pt x="79" y="110"/>
                </a:lnTo>
                <a:lnTo>
                  <a:pt x="88" y="125"/>
                </a:lnTo>
                <a:lnTo>
                  <a:pt x="88" y="125"/>
                </a:lnTo>
                <a:lnTo>
                  <a:pt x="96" y="136"/>
                </a:lnTo>
                <a:lnTo>
                  <a:pt x="108" y="147"/>
                </a:lnTo>
                <a:lnTo>
                  <a:pt x="108" y="147"/>
                </a:lnTo>
                <a:lnTo>
                  <a:pt x="119" y="158"/>
                </a:lnTo>
                <a:lnTo>
                  <a:pt x="128" y="167"/>
                </a:lnTo>
                <a:lnTo>
                  <a:pt x="128" y="167"/>
                </a:lnTo>
                <a:lnTo>
                  <a:pt x="145" y="176"/>
                </a:lnTo>
                <a:lnTo>
                  <a:pt x="145" y="176"/>
                </a:lnTo>
                <a:lnTo>
                  <a:pt x="154" y="181"/>
                </a:lnTo>
                <a:lnTo>
                  <a:pt x="157" y="181"/>
                </a:lnTo>
                <a:lnTo>
                  <a:pt x="157" y="181"/>
                </a:lnTo>
                <a:lnTo>
                  <a:pt x="159" y="181"/>
                </a:lnTo>
                <a:lnTo>
                  <a:pt x="159" y="181"/>
                </a:lnTo>
                <a:lnTo>
                  <a:pt x="161" y="179"/>
                </a:lnTo>
                <a:lnTo>
                  <a:pt x="177" y="165"/>
                </a:lnTo>
                <a:lnTo>
                  <a:pt x="177" y="165"/>
                </a:lnTo>
                <a:lnTo>
                  <a:pt x="181" y="161"/>
                </a:lnTo>
                <a:lnTo>
                  <a:pt x="188" y="159"/>
                </a:lnTo>
                <a:lnTo>
                  <a:pt x="188" y="159"/>
                </a:lnTo>
                <a:lnTo>
                  <a:pt x="195" y="161"/>
                </a:lnTo>
                <a:lnTo>
                  <a:pt x="195" y="161"/>
                </a:lnTo>
                <a:lnTo>
                  <a:pt x="248" y="192"/>
                </a:lnTo>
                <a:lnTo>
                  <a:pt x="248" y="192"/>
                </a:lnTo>
                <a:lnTo>
                  <a:pt x="252" y="196"/>
                </a:lnTo>
                <a:lnTo>
                  <a:pt x="253" y="201"/>
                </a:lnTo>
                <a:lnTo>
                  <a:pt x="253" y="2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3" name="Freeform 106"/>
          <p:cNvSpPr>
            <a:spLocks noEditPoints="1"/>
          </p:cNvSpPr>
          <p:nvPr/>
        </p:nvSpPr>
        <p:spPr bwMode="auto">
          <a:xfrm>
            <a:off x="739391" y="5444623"/>
            <a:ext cx="322250" cy="239812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34" y="0"/>
              </a:cxn>
              <a:cxn ang="0">
                <a:pos x="18" y="7"/>
              </a:cxn>
              <a:cxn ang="0">
                <a:pos x="7" y="18"/>
              </a:cxn>
              <a:cxn ang="0">
                <a:pos x="0" y="33"/>
              </a:cxn>
              <a:cxn ang="0">
                <a:pos x="0" y="214"/>
              </a:cxn>
              <a:cxn ang="0">
                <a:pos x="0" y="221"/>
              </a:cxn>
              <a:cxn ang="0">
                <a:pos x="7" y="237"/>
              </a:cxn>
              <a:cxn ang="0">
                <a:pos x="18" y="248"/>
              </a:cxn>
              <a:cxn ang="0">
                <a:pos x="34" y="256"/>
              </a:cxn>
              <a:cxn ang="0">
                <a:pos x="299" y="256"/>
              </a:cxn>
              <a:cxn ang="0">
                <a:pos x="308" y="256"/>
              </a:cxn>
              <a:cxn ang="0">
                <a:pos x="322" y="248"/>
              </a:cxn>
              <a:cxn ang="0">
                <a:pos x="335" y="237"/>
              </a:cxn>
              <a:cxn ang="0">
                <a:pos x="340" y="221"/>
              </a:cxn>
              <a:cxn ang="0">
                <a:pos x="342" y="42"/>
              </a:cxn>
              <a:cxn ang="0">
                <a:pos x="340" y="33"/>
              </a:cxn>
              <a:cxn ang="0">
                <a:pos x="335" y="18"/>
              </a:cxn>
              <a:cxn ang="0">
                <a:pos x="322" y="7"/>
              </a:cxn>
              <a:cxn ang="0">
                <a:pos x="308" y="0"/>
              </a:cxn>
              <a:cxn ang="0">
                <a:pos x="299" y="0"/>
              </a:cxn>
              <a:cxn ang="0">
                <a:pos x="319" y="36"/>
              </a:cxn>
              <a:cxn ang="0">
                <a:pos x="320" y="42"/>
              </a:cxn>
              <a:cxn ang="0">
                <a:pos x="320" y="214"/>
              </a:cxn>
              <a:cxn ang="0">
                <a:pos x="228" y="114"/>
              </a:cxn>
              <a:cxn ang="0">
                <a:pos x="299" y="20"/>
              </a:cxn>
              <a:cxn ang="0">
                <a:pos x="170" y="134"/>
              </a:cxn>
              <a:cxn ang="0">
                <a:pos x="38" y="22"/>
              </a:cxn>
              <a:cxn ang="0">
                <a:pos x="299" y="20"/>
              </a:cxn>
              <a:cxn ang="0">
                <a:pos x="21" y="218"/>
              </a:cxn>
              <a:cxn ang="0">
                <a:pos x="21" y="42"/>
              </a:cxn>
              <a:cxn ang="0">
                <a:pos x="21" y="36"/>
              </a:cxn>
              <a:cxn ang="0">
                <a:pos x="21" y="218"/>
              </a:cxn>
              <a:cxn ang="0">
                <a:pos x="41" y="234"/>
              </a:cxn>
              <a:cxn ang="0">
                <a:pos x="128" y="127"/>
              </a:cxn>
              <a:cxn ang="0">
                <a:pos x="163" y="158"/>
              </a:cxn>
              <a:cxn ang="0">
                <a:pos x="170" y="160"/>
              </a:cxn>
              <a:cxn ang="0">
                <a:pos x="174" y="160"/>
              </a:cxn>
              <a:cxn ang="0">
                <a:pos x="212" y="127"/>
              </a:cxn>
              <a:cxn ang="0">
                <a:pos x="306" y="234"/>
              </a:cxn>
              <a:cxn ang="0">
                <a:pos x="41" y="234"/>
              </a:cxn>
            </a:cxnLst>
            <a:rect l="0" t="0" r="r" b="b"/>
            <a:pathLst>
              <a:path w="342" h="256">
                <a:moveTo>
                  <a:pt x="299" y="0"/>
                </a:moveTo>
                <a:lnTo>
                  <a:pt x="41" y="0"/>
                </a:lnTo>
                <a:lnTo>
                  <a:pt x="41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1"/>
                </a:lnTo>
                <a:lnTo>
                  <a:pt x="7" y="18"/>
                </a:lnTo>
                <a:lnTo>
                  <a:pt x="3" y="25"/>
                </a:lnTo>
                <a:lnTo>
                  <a:pt x="0" y="33"/>
                </a:lnTo>
                <a:lnTo>
                  <a:pt x="0" y="42"/>
                </a:lnTo>
                <a:lnTo>
                  <a:pt x="0" y="214"/>
                </a:lnTo>
                <a:lnTo>
                  <a:pt x="0" y="214"/>
                </a:lnTo>
                <a:lnTo>
                  <a:pt x="0" y="221"/>
                </a:lnTo>
                <a:lnTo>
                  <a:pt x="3" y="230"/>
                </a:lnTo>
                <a:lnTo>
                  <a:pt x="7" y="237"/>
                </a:lnTo>
                <a:lnTo>
                  <a:pt x="12" y="243"/>
                </a:lnTo>
                <a:lnTo>
                  <a:pt x="18" y="248"/>
                </a:lnTo>
                <a:lnTo>
                  <a:pt x="25" y="252"/>
                </a:lnTo>
                <a:lnTo>
                  <a:pt x="34" y="256"/>
                </a:lnTo>
                <a:lnTo>
                  <a:pt x="41" y="256"/>
                </a:lnTo>
                <a:lnTo>
                  <a:pt x="299" y="256"/>
                </a:lnTo>
                <a:lnTo>
                  <a:pt x="299" y="256"/>
                </a:lnTo>
                <a:lnTo>
                  <a:pt x="308" y="256"/>
                </a:lnTo>
                <a:lnTo>
                  <a:pt x="315" y="252"/>
                </a:lnTo>
                <a:lnTo>
                  <a:pt x="322" y="248"/>
                </a:lnTo>
                <a:lnTo>
                  <a:pt x="330" y="243"/>
                </a:lnTo>
                <a:lnTo>
                  <a:pt x="335" y="237"/>
                </a:lnTo>
                <a:lnTo>
                  <a:pt x="339" y="230"/>
                </a:lnTo>
                <a:lnTo>
                  <a:pt x="340" y="221"/>
                </a:lnTo>
                <a:lnTo>
                  <a:pt x="342" y="214"/>
                </a:lnTo>
                <a:lnTo>
                  <a:pt x="342" y="42"/>
                </a:lnTo>
                <a:lnTo>
                  <a:pt x="342" y="42"/>
                </a:lnTo>
                <a:lnTo>
                  <a:pt x="340" y="33"/>
                </a:lnTo>
                <a:lnTo>
                  <a:pt x="339" y="25"/>
                </a:lnTo>
                <a:lnTo>
                  <a:pt x="335" y="18"/>
                </a:lnTo>
                <a:lnTo>
                  <a:pt x="330" y="11"/>
                </a:lnTo>
                <a:lnTo>
                  <a:pt x="322" y="7"/>
                </a:lnTo>
                <a:lnTo>
                  <a:pt x="315" y="2"/>
                </a:lnTo>
                <a:lnTo>
                  <a:pt x="308" y="0"/>
                </a:lnTo>
                <a:lnTo>
                  <a:pt x="299" y="0"/>
                </a:lnTo>
                <a:lnTo>
                  <a:pt x="299" y="0"/>
                </a:lnTo>
                <a:close/>
                <a:moveTo>
                  <a:pt x="228" y="114"/>
                </a:moveTo>
                <a:lnTo>
                  <a:pt x="319" y="36"/>
                </a:lnTo>
                <a:lnTo>
                  <a:pt x="319" y="36"/>
                </a:lnTo>
                <a:lnTo>
                  <a:pt x="320" y="42"/>
                </a:lnTo>
                <a:lnTo>
                  <a:pt x="320" y="214"/>
                </a:lnTo>
                <a:lnTo>
                  <a:pt x="320" y="214"/>
                </a:lnTo>
                <a:lnTo>
                  <a:pt x="320" y="218"/>
                </a:lnTo>
                <a:lnTo>
                  <a:pt x="228" y="114"/>
                </a:lnTo>
                <a:close/>
                <a:moveTo>
                  <a:pt x="299" y="20"/>
                </a:moveTo>
                <a:lnTo>
                  <a:pt x="299" y="20"/>
                </a:lnTo>
                <a:lnTo>
                  <a:pt x="302" y="22"/>
                </a:lnTo>
                <a:lnTo>
                  <a:pt x="170" y="134"/>
                </a:lnTo>
                <a:lnTo>
                  <a:pt x="38" y="22"/>
                </a:lnTo>
                <a:lnTo>
                  <a:pt x="38" y="22"/>
                </a:lnTo>
                <a:lnTo>
                  <a:pt x="41" y="20"/>
                </a:lnTo>
                <a:lnTo>
                  <a:pt x="299" y="20"/>
                </a:lnTo>
                <a:close/>
                <a:moveTo>
                  <a:pt x="21" y="218"/>
                </a:moveTo>
                <a:lnTo>
                  <a:pt x="21" y="218"/>
                </a:lnTo>
                <a:lnTo>
                  <a:pt x="21" y="214"/>
                </a:lnTo>
                <a:lnTo>
                  <a:pt x="21" y="42"/>
                </a:lnTo>
                <a:lnTo>
                  <a:pt x="21" y="42"/>
                </a:lnTo>
                <a:lnTo>
                  <a:pt x="21" y="36"/>
                </a:lnTo>
                <a:lnTo>
                  <a:pt x="112" y="114"/>
                </a:lnTo>
                <a:lnTo>
                  <a:pt x="21" y="218"/>
                </a:lnTo>
                <a:close/>
                <a:moveTo>
                  <a:pt x="41" y="234"/>
                </a:moveTo>
                <a:lnTo>
                  <a:pt x="41" y="234"/>
                </a:lnTo>
                <a:lnTo>
                  <a:pt x="36" y="234"/>
                </a:lnTo>
                <a:lnTo>
                  <a:pt x="128" y="127"/>
                </a:lnTo>
                <a:lnTo>
                  <a:pt x="163" y="158"/>
                </a:lnTo>
                <a:lnTo>
                  <a:pt x="163" y="158"/>
                </a:lnTo>
                <a:lnTo>
                  <a:pt x="166" y="160"/>
                </a:lnTo>
                <a:lnTo>
                  <a:pt x="170" y="160"/>
                </a:lnTo>
                <a:lnTo>
                  <a:pt x="170" y="160"/>
                </a:lnTo>
                <a:lnTo>
                  <a:pt x="174" y="160"/>
                </a:lnTo>
                <a:lnTo>
                  <a:pt x="177" y="158"/>
                </a:lnTo>
                <a:lnTo>
                  <a:pt x="212" y="127"/>
                </a:lnTo>
                <a:lnTo>
                  <a:pt x="306" y="234"/>
                </a:lnTo>
                <a:lnTo>
                  <a:pt x="306" y="234"/>
                </a:lnTo>
                <a:lnTo>
                  <a:pt x="299" y="234"/>
                </a:lnTo>
                <a:lnTo>
                  <a:pt x="41" y="2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pic>
        <p:nvPicPr>
          <p:cNvPr id="39" name="Picture 2" descr="C:\Users\Ученик\Desktop\Фото для О.Н\2016 школьный двор\DSC_65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32716" y="1708929"/>
            <a:ext cx="3060684" cy="208387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screen">
            <a:extLst/>
          </a:blip>
          <a:stretch>
            <a:fillRect/>
          </a:stretch>
        </p:blipFill>
        <p:spPr>
          <a:xfrm>
            <a:off x="234132" y="3276575"/>
            <a:ext cx="7272808" cy="428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Рисунок 39" descr="D:\Школьный двор 2018\KVK_876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1278" y="5560999"/>
            <a:ext cx="3132122" cy="200026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5" name="Picture 2" descr="G:\Фото для конкурса\Фото школа июнь 2018\IMG_20180614_1538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2716" y="3566317"/>
            <a:ext cx="3060684" cy="22089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7" name="Picture 3" descr="G:\Лебёдушка\SDC153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50956" y="-1"/>
            <a:ext cx="3042444" cy="198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36803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774932" y="-1"/>
            <a:ext cx="7286676" cy="167115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итог инновационного проекта  «Многополярный  кластер – импульс  настоящего  и будущего»: </a:t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эффективность, тиражируемость и устойчивость! 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60354" y="5280829"/>
            <a:ext cx="9793088" cy="662891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УСПЕХА ЛИЧНОГО – К УСПЕХУ РАЗВИТИЯ СТРАНЫ!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C:\Documents and Settings\Хозяин\Рабочий стол\фото\DSC06114.jpg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3060684" y="1494615"/>
            <a:ext cx="4214842" cy="3837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/>
          <a:srcRect l="8524" t="13699" r="14764"/>
          <a:stretch>
            <a:fillRect/>
          </a:stretch>
        </p:blipFill>
        <p:spPr bwMode="auto">
          <a:xfrm>
            <a:off x="0" y="5638019"/>
            <a:ext cx="2774932" cy="1852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rcRect r="9675" b="1166"/>
          <a:stretch>
            <a:fillRect/>
          </a:stretch>
        </p:blipFill>
        <p:spPr bwMode="auto">
          <a:xfrm>
            <a:off x="203164" y="3209127"/>
            <a:ext cx="292895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rcRect l="5901" t="13251" r="-398" b="6950"/>
          <a:stretch>
            <a:fillRect/>
          </a:stretch>
        </p:blipFill>
        <p:spPr bwMode="auto">
          <a:xfrm>
            <a:off x="7275526" y="3423441"/>
            <a:ext cx="3036115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6" descr="https://i.mycdn.me/image?id=871514611114&amp;t=3&amp;plc=WEB&amp;tkn=*S6LX-SdvcA6pXge5uvHrZjUynq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6964" y="1494615"/>
            <a:ext cx="2964677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9" descr="F:\Межмунмцмпальный семинар  17.11.17\IMG_9020.JPG"/>
          <p:cNvPicPr>
            <a:picLocks noChangeAspect="1" noChangeArrowheads="1"/>
          </p:cNvPicPr>
          <p:nvPr/>
        </p:nvPicPr>
        <p:blipFill>
          <a:blip r:embed="rId7" cstate="print"/>
          <a:srcRect l="26611" t="-2829"/>
          <a:stretch>
            <a:fillRect/>
          </a:stretch>
        </p:blipFill>
        <p:spPr bwMode="auto">
          <a:xfrm>
            <a:off x="7885580" y="5495143"/>
            <a:ext cx="2752301" cy="1963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4"/>
          <p:cNvPicPr>
            <a:picLocks noChangeAspect="1"/>
          </p:cNvPicPr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2846370" y="5709458"/>
            <a:ext cx="2500330" cy="1851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5709457"/>
            <a:ext cx="2609095" cy="185180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C:\Users\Ученик\Desktop\фото\IMG_901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3164" y="851673"/>
            <a:ext cx="278608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4294967295"/>
          </p:nvPr>
        </p:nvSpPr>
        <p:spPr>
          <a:xfrm>
            <a:off x="2917808" y="708797"/>
            <a:ext cx="7775592" cy="6852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Инновационный проект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внеурочной деятельности МБОУ Митрофановской СОШ Воронежской области реализуется для решения следующих проблем сельской школы: 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недостаточной конкурентоспособности выпускника;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узкого спектра образовательных услуг во внеурочное время.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этого необходимы новые подходы в содержании, технологиях образования, воспитания.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решения данных проблем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создан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кластер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решающий практические задачи  обучения естественным и техническим наукам, основанный на интеграции ресурсов общеобразовательной, высшей школы, промышленного, сельскохозяйственного производства. Кластерный подход – это привлечение всех ресурсов. Один из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путей решения  - это использование  содержания кластера и создание  нового формата -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Центр.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и актуальность проекта:</a:t>
            </a:r>
          </a:p>
          <a:p>
            <a:pPr marL="0" indent="0" algn="just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-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спектра образовательных услуг во внеурочной деятельности;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построение линейной системы: от элементарных навыков к высокоорганизованному труду;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новой формы «Межрегиональный Центр» для сетевого, дистанционного  оказания образовательных услуг;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индивидуализация внеурочной деятельности (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ИУПы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 адресным педагогическим сопровождением «узких» новых специалистов;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образовательной и культурной активности родителей через создание  обучающих Школ для родителей. </a:t>
            </a:r>
          </a:p>
          <a:p>
            <a:pPr marL="0" indent="0" algn="l">
              <a:spcBef>
                <a:spcPts val="0"/>
              </a:spcBef>
              <a:buNone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732" y="137293"/>
            <a:ext cx="499952" cy="7143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338588" y="109882"/>
            <a:ext cx="4824536" cy="72008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 инновационного проекта: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F:\ФОТО для О.Н\ФОТО ИЗБИРАТ 2014\DSC09658.JPG"/>
          <p:cNvPicPr>
            <a:picLocks noChangeAspect="1" noChangeArrowheads="1"/>
          </p:cNvPicPr>
          <p:nvPr/>
        </p:nvPicPr>
        <p:blipFill>
          <a:blip r:embed="rId4" cstate="screen">
            <a:lum contrast="10000"/>
          </a:blip>
          <a:srcRect/>
          <a:stretch>
            <a:fillRect/>
          </a:stretch>
        </p:blipFill>
        <p:spPr bwMode="auto">
          <a:xfrm>
            <a:off x="0" y="708797"/>
            <a:ext cx="320356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" name="Picture 2" descr="C:\Users\Ученик\Desktop\Фото для О.Н\Фото Медиация В Мамон\IMG_20161018_135654.jpg"/>
          <p:cNvPicPr>
            <a:picLocks noChangeAspect="1" noChangeArrowheads="1"/>
          </p:cNvPicPr>
          <p:nvPr/>
        </p:nvPicPr>
        <p:blipFill>
          <a:blip r:embed="rId5" cstate="screen">
            <a:lum bright="10000"/>
          </a:blip>
          <a:srcRect/>
          <a:stretch>
            <a:fillRect/>
          </a:stretch>
        </p:blipFill>
        <p:spPr bwMode="auto">
          <a:xfrm>
            <a:off x="0" y="2851937"/>
            <a:ext cx="3132122" cy="242889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 descr="C:\Documents and Settings\Хозяин\Рабочий стол\Презентация\Фото публ 2019\IMG_20190129_1329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137953"/>
            <a:ext cx="3203559" cy="2423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985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6420" y="108223"/>
            <a:ext cx="6022787" cy="720080"/>
          </a:xfrm>
        </p:spPr>
        <p:txBody>
          <a:bodyPr/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ПРОЕКТА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203164" y="3352003"/>
            <a:ext cx="1143008" cy="1000132"/>
            <a:chOff x="1204304" y="1907284"/>
            <a:chExt cx="1836873" cy="1697283"/>
          </a:xfrm>
          <a:solidFill>
            <a:srgbClr val="FF0000"/>
          </a:solidFill>
        </p:grpSpPr>
        <p:sp>
          <p:nvSpPr>
            <p:cNvPr id="9" name="Freeform 35"/>
            <p:cNvSpPr/>
            <p:nvPr/>
          </p:nvSpPr>
          <p:spPr>
            <a:xfrm rot="5400000">
              <a:off x="1274099" y="1837489"/>
              <a:ext cx="1697283" cy="1836873"/>
            </a:xfrm>
            <a:custGeom>
              <a:avLst/>
              <a:gdLst>
                <a:gd name="connsiteX0" fmla="*/ 0 w 1891278"/>
                <a:gd name="connsiteY0" fmla="*/ 0 h 1318766"/>
                <a:gd name="connsiteX1" fmla="*/ 1587500 w 1891278"/>
                <a:gd name="connsiteY1" fmla="*/ 0 h 1318766"/>
                <a:gd name="connsiteX2" fmla="*/ 1891278 w 1891278"/>
                <a:gd name="connsiteY2" fmla="*/ 659383 h 1318766"/>
                <a:gd name="connsiteX3" fmla="*/ 1587500 w 1891278"/>
                <a:gd name="connsiteY3" fmla="*/ 1318766 h 1318766"/>
                <a:gd name="connsiteX4" fmla="*/ 0 w 1891278"/>
                <a:gd name="connsiteY4" fmla="*/ 1318766 h 1318766"/>
                <a:gd name="connsiteX5" fmla="*/ 303778 w 1891278"/>
                <a:gd name="connsiteY5" fmla="*/ 659383 h 131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1278" h="1318766">
                  <a:moveTo>
                    <a:pt x="0" y="0"/>
                  </a:moveTo>
                  <a:lnTo>
                    <a:pt x="1587500" y="0"/>
                  </a:lnTo>
                  <a:lnTo>
                    <a:pt x="1891278" y="659383"/>
                  </a:lnTo>
                  <a:lnTo>
                    <a:pt x="1587500" y="1318766"/>
                  </a:lnTo>
                  <a:lnTo>
                    <a:pt x="0" y="1318766"/>
                  </a:lnTo>
                  <a:lnTo>
                    <a:pt x="303778" y="65938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66700" dist="38100" dir="2700000" algn="tl" rotWithShape="0">
                <a:schemeClr val="tx1">
                  <a:alpha val="48000"/>
                </a:schemeClr>
              </a:outerShdw>
            </a:effectLst>
            <a:scene3d>
              <a:camera prst="perspectiveAbove" fov="1800000">
                <a:rot lat="21000000" lon="0" rev="0"/>
              </a:camera>
              <a:lightRig rig="threePt" dir="t">
                <a:rot lat="0" lon="0" rev="2400000"/>
              </a:lightRig>
            </a:scene3d>
            <a:sp3d prstMaterial="matte">
              <a:bevelT w="0" h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33913" y="2755925"/>
              <a:ext cx="895112" cy="58499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Myriad Pro" panose="020B0503030403020204" pitchFamily="34" charset="0"/>
                </a:rPr>
                <a:t>ЦЕЛЬ</a:t>
              </a:r>
              <a:endParaRPr lang="ru-RU" b="1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  <p:sp>
        <p:nvSpPr>
          <p:cNvPr id="10" name="Объект 2"/>
          <p:cNvSpPr txBox="1">
            <a:spLocks/>
          </p:cNvSpPr>
          <p:nvPr/>
        </p:nvSpPr>
        <p:spPr>
          <a:xfrm>
            <a:off x="1131858" y="3209127"/>
            <a:ext cx="4805930" cy="1389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реализация модели «Многополярный кластер – импульс настоящего и будущего» в формате «Межрегионального Центра»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061080" y="3087910"/>
            <a:ext cx="4326181" cy="4365128"/>
            <a:chOff x="588886" y="2994005"/>
            <a:chExt cx="4632321" cy="3294720"/>
          </a:xfrm>
        </p:grpSpPr>
        <p:sp>
          <p:nvSpPr>
            <p:cNvPr id="29" name="Объект 2"/>
            <p:cNvSpPr txBox="1">
              <a:spLocks/>
            </p:cNvSpPr>
            <p:nvPr/>
          </p:nvSpPr>
          <p:spPr>
            <a:xfrm>
              <a:off x="758438" y="2994005"/>
              <a:ext cx="4462769" cy="32947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22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20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18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16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14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buNone/>
              </a:pPr>
              <a:r>
                <a:rPr lang="ru-RU" sz="1600" b="1" dirty="0" smtClean="0">
                  <a:solidFill>
                    <a:srgbClr val="002060"/>
                  </a:solidFill>
                </a:rPr>
                <a:t>   </a:t>
              </a:r>
            </a:p>
            <a:p>
              <a:pPr lvl="0">
                <a:buNone/>
              </a:pPr>
              <a:r>
                <a:rPr lang="ru-RU" sz="1600" b="1" dirty="0" smtClean="0">
                  <a:solidFill>
                    <a:srgbClr val="002060"/>
                  </a:solidFill>
                </a:rPr>
                <a:t>    </a:t>
              </a:r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Формирование нового пакета нормативно-правовой базы Межрегионального Центра.</a:t>
              </a:r>
              <a:endPara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" lvl="0" indent="0" algn="just">
                <a:buClr>
                  <a:schemeClr val="tx2">
                    <a:lumMod val="60000"/>
                    <a:lumOff val="40000"/>
                  </a:schemeClr>
                </a:buClr>
                <a:buNone/>
              </a:pPr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Создание кадровых, ресурсных, учебно-   методических, организационных условий     для работы Межрегионального Центра.</a:t>
              </a:r>
            </a:p>
            <a:p>
              <a:pPr marL="45720" indent="0">
                <a:buClr>
                  <a:schemeClr val="tx2">
                    <a:lumMod val="60000"/>
                    <a:lumOff val="40000"/>
                  </a:schemeClr>
                </a:buClr>
                <a:buNone/>
              </a:pPr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Отработка новых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деятельностных</a:t>
              </a:r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технологий, практик обучения и воспитания, в т. Ч. сетевых и  дистанционных.</a:t>
              </a:r>
            </a:p>
            <a:p>
              <a:pPr marL="45720" indent="0">
                <a:buClr>
                  <a:schemeClr val="tx2">
                    <a:lumMod val="60000"/>
                    <a:lumOff val="40000"/>
                  </a:schemeClr>
                </a:buClr>
                <a:buNone/>
              </a:pPr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Оценка результатов апробации модели МЦ.</a:t>
              </a:r>
            </a:p>
            <a:p>
              <a:pPr marL="45720" lvl="0" indent="0">
                <a:buClr>
                  <a:schemeClr val="tx2">
                    <a:lumMod val="60000"/>
                    <a:lumOff val="40000"/>
                  </a:schemeClr>
                </a:buClr>
                <a:buNone/>
              </a:pPr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Обеспечение информационного сопровождения реализации проекта Межрегионального Центра.</a:t>
              </a:r>
            </a:p>
            <a:p>
              <a:pPr marL="45720" indent="0">
                <a:buClr>
                  <a:schemeClr val="tx2">
                    <a:lumMod val="60000"/>
                    <a:lumOff val="40000"/>
                  </a:schemeClr>
                </a:buClr>
                <a:buNone/>
              </a:pP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pPr marL="45720" lvl="0" indent="0">
                <a:buClr>
                  <a:schemeClr val="tx2">
                    <a:lumMod val="60000"/>
                    <a:lumOff val="40000"/>
                  </a:schemeClr>
                </a:buClr>
                <a:buNone/>
              </a:pPr>
              <a:endParaRPr lang="ru-RU" sz="1600" dirty="0" smtClean="0"/>
            </a:p>
            <a:p>
              <a:pPr marL="45720" indent="0" fontAlgn="base">
                <a:lnSpc>
                  <a:spcPct val="150000"/>
                </a:lnSpc>
                <a:buClr>
                  <a:schemeClr val="tx2">
                    <a:lumMod val="60000"/>
                    <a:lumOff val="40000"/>
                  </a:schemeClr>
                </a:buClr>
                <a:buNone/>
              </a:pP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Shape 2540"/>
            <p:cNvSpPr/>
            <p:nvPr/>
          </p:nvSpPr>
          <p:spPr>
            <a:xfrm>
              <a:off x="588886" y="3318791"/>
              <a:ext cx="316693" cy="31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0B5B97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7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lang="ru-RU" sz="2999" dirty="0" smtClean="0"/>
                <a:t>   </a:t>
              </a:r>
              <a:endParaRPr sz="2999" dirty="0"/>
            </a:p>
          </p:txBody>
        </p:sp>
        <p:sp>
          <p:nvSpPr>
            <p:cNvPr id="31" name="Shape 2540"/>
            <p:cNvSpPr/>
            <p:nvPr/>
          </p:nvSpPr>
          <p:spPr>
            <a:xfrm>
              <a:off x="588886" y="3960348"/>
              <a:ext cx="316693" cy="31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0B5B97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7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  <p:sp>
          <p:nvSpPr>
            <p:cNvPr id="32" name="Shape 2540"/>
            <p:cNvSpPr/>
            <p:nvPr/>
          </p:nvSpPr>
          <p:spPr>
            <a:xfrm>
              <a:off x="588886" y="4543582"/>
              <a:ext cx="316693" cy="31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0B5B97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7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sp>
        <p:nvSpPr>
          <p:cNvPr id="33" name="Freeform 35"/>
          <p:cNvSpPr/>
          <p:nvPr/>
        </p:nvSpPr>
        <p:spPr>
          <a:xfrm rot="5400000">
            <a:off x="8175912" y="1394867"/>
            <a:ext cx="857254" cy="2771262"/>
          </a:xfrm>
          <a:custGeom>
            <a:avLst/>
            <a:gdLst>
              <a:gd name="connsiteX0" fmla="*/ 0 w 1891278"/>
              <a:gd name="connsiteY0" fmla="*/ 0 h 1318766"/>
              <a:gd name="connsiteX1" fmla="*/ 1587500 w 1891278"/>
              <a:gd name="connsiteY1" fmla="*/ 0 h 1318766"/>
              <a:gd name="connsiteX2" fmla="*/ 1891278 w 1891278"/>
              <a:gd name="connsiteY2" fmla="*/ 659383 h 1318766"/>
              <a:gd name="connsiteX3" fmla="*/ 1587500 w 1891278"/>
              <a:gd name="connsiteY3" fmla="*/ 1318766 h 1318766"/>
              <a:gd name="connsiteX4" fmla="*/ 0 w 1891278"/>
              <a:gd name="connsiteY4" fmla="*/ 1318766 h 1318766"/>
              <a:gd name="connsiteX5" fmla="*/ 303778 w 1891278"/>
              <a:gd name="connsiteY5" fmla="*/ 659383 h 131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1278" h="1318766">
                <a:moveTo>
                  <a:pt x="0" y="0"/>
                </a:moveTo>
                <a:lnTo>
                  <a:pt x="1587500" y="0"/>
                </a:lnTo>
                <a:lnTo>
                  <a:pt x="1891278" y="659383"/>
                </a:lnTo>
                <a:lnTo>
                  <a:pt x="1587500" y="1318766"/>
                </a:lnTo>
                <a:lnTo>
                  <a:pt x="0" y="1318766"/>
                </a:lnTo>
                <a:lnTo>
                  <a:pt x="303778" y="65938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266700" dist="38100" dir="2700000" algn="tl" rotWithShape="0">
              <a:schemeClr val="tx1">
                <a:alpha val="48000"/>
              </a:schemeClr>
            </a:outerShdw>
          </a:effectLst>
          <a:scene3d>
            <a:camera prst="perspectiveAbove" fov="1800000">
              <a:rot lat="21000000" lon="0" rev="0"/>
            </a:camera>
            <a:lightRig rig="threePt" dir="t">
              <a:rot lat="0" lon="0" rev="2400000"/>
            </a:lightRig>
          </a:scene3d>
          <a:sp3d prstMaterial="matte">
            <a:bevelT w="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7989906" y="2709061"/>
            <a:ext cx="127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Задачи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8489972" y="2566185"/>
            <a:ext cx="357190" cy="200976"/>
            <a:chOff x="3793550" y="3206181"/>
            <a:chExt cx="319514" cy="369438"/>
          </a:xfrm>
          <a:solidFill>
            <a:schemeClr val="bg1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3859449" y="3206181"/>
              <a:ext cx="183721" cy="91860"/>
            </a:xfrm>
            <a:custGeom>
              <a:avLst/>
              <a:gdLst/>
              <a:ahLst/>
              <a:cxnLst>
                <a:cxn ang="0">
                  <a:pos x="58" y="14"/>
                </a:cxn>
                <a:cxn ang="0">
                  <a:pos x="44" y="14"/>
                </a:cxn>
                <a:cxn ang="0">
                  <a:pos x="29" y="0"/>
                </a:cxn>
                <a:cxn ang="0">
                  <a:pos x="15" y="14"/>
                </a:cxn>
                <a:cxn ang="0">
                  <a:pos x="0" y="14"/>
                </a:cxn>
                <a:cxn ang="0">
                  <a:pos x="0" y="29"/>
                </a:cxn>
                <a:cxn ang="0">
                  <a:pos x="58" y="29"/>
                </a:cxn>
                <a:cxn ang="0">
                  <a:pos x="58" y="14"/>
                </a:cxn>
                <a:cxn ang="0">
                  <a:pos x="29" y="22"/>
                </a:cxn>
                <a:cxn ang="0">
                  <a:pos x="22" y="14"/>
                </a:cxn>
                <a:cxn ang="0">
                  <a:pos x="29" y="7"/>
                </a:cxn>
                <a:cxn ang="0">
                  <a:pos x="37" y="14"/>
                </a:cxn>
                <a:cxn ang="0">
                  <a:pos x="29" y="22"/>
                </a:cxn>
              </a:cxnLst>
              <a:rect l="0" t="0" r="r" b="b"/>
              <a:pathLst>
                <a:path w="58" h="29">
                  <a:moveTo>
                    <a:pt x="58" y="14"/>
                  </a:moveTo>
                  <a:cubicBezTo>
                    <a:pt x="44" y="14"/>
                    <a:pt x="44" y="14"/>
                    <a:pt x="44" y="14"/>
                  </a:cubicBezTo>
                  <a:cubicBezTo>
                    <a:pt x="44" y="6"/>
                    <a:pt x="37" y="0"/>
                    <a:pt x="29" y="0"/>
                  </a:cubicBezTo>
                  <a:cubicBezTo>
                    <a:pt x="21" y="0"/>
                    <a:pt x="15" y="6"/>
                    <a:pt x="1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58" y="29"/>
                    <a:pt x="58" y="29"/>
                    <a:pt x="58" y="29"/>
                  </a:cubicBezTo>
                  <a:lnTo>
                    <a:pt x="58" y="14"/>
                  </a:lnTo>
                  <a:close/>
                  <a:moveTo>
                    <a:pt x="29" y="22"/>
                  </a:moveTo>
                  <a:cubicBezTo>
                    <a:pt x="25" y="22"/>
                    <a:pt x="22" y="18"/>
                    <a:pt x="22" y="14"/>
                  </a:cubicBezTo>
                  <a:cubicBezTo>
                    <a:pt x="22" y="10"/>
                    <a:pt x="25" y="7"/>
                    <a:pt x="29" y="7"/>
                  </a:cubicBezTo>
                  <a:cubicBezTo>
                    <a:pt x="33" y="7"/>
                    <a:pt x="37" y="10"/>
                    <a:pt x="37" y="14"/>
                  </a:cubicBezTo>
                  <a:cubicBezTo>
                    <a:pt x="37" y="18"/>
                    <a:pt x="33" y="22"/>
                    <a:pt x="29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3793550" y="3252111"/>
              <a:ext cx="319514" cy="323508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38" y="35"/>
                </a:cxn>
                <a:cxn ang="0">
                  <a:pos x="22" y="35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60" y="162"/>
                </a:cxn>
                <a:cxn ang="0">
                  <a:pos x="160" y="0"/>
                </a:cxn>
                <a:cxn ang="0">
                  <a:pos x="138" y="0"/>
                </a:cxn>
                <a:cxn ang="0">
                  <a:pos x="74" y="138"/>
                </a:cxn>
                <a:cxn ang="0">
                  <a:pos x="66" y="128"/>
                </a:cxn>
                <a:cxn ang="0">
                  <a:pos x="33" y="97"/>
                </a:cxn>
                <a:cxn ang="0">
                  <a:pos x="51" y="81"/>
                </a:cxn>
                <a:cxn ang="0">
                  <a:pos x="74" y="105"/>
                </a:cxn>
                <a:cxn ang="0">
                  <a:pos x="120" y="58"/>
                </a:cxn>
                <a:cxn ang="0">
                  <a:pos x="138" y="74"/>
                </a:cxn>
                <a:cxn ang="0">
                  <a:pos x="74" y="138"/>
                </a:cxn>
              </a:cxnLst>
              <a:rect l="0" t="0" r="r" b="b"/>
              <a:pathLst>
                <a:path w="160" h="162">
                  <a:moveTo>
                    <a:pt x="138" y="0"/>
                  </a:moveTo>
                  <a:lnTo>
                    <a:pt x="138" y="35"/>
                  </a:lnTo>
                  <a:lnTo>
                    <a:pt x="22" y="35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160" y="162"/>
                  </a:lnTo>
                  <a:lnTo>
                    <a:pt x="160" y="0"/>
                  </a:lnTo>
                  <a:lnTo>
                    <a:pt x="138" y="0"/>
                  </a:lnTo>
                  <a:close/>
                  <a:moveTo>
                    <a:pt x="74" y="138"/>
                  </a:moveTo>
                  <a:lnTo>
                    <a:pt x="66" y="128"/>
                  </a:lnTo>
                  <a:lnTo>
                    <a:pt x="33" y="97"/>
                  </a:lnTo>
                  <a:lnTo>
                    <a:pt x="51" y="81"/>
                  </a:lnTo>
                  <a:lnTo>
                    <a:pt x="74" y="105"/>
                  </a:lnTo>
                  <a:lnTo>
                    <a:pt x="120" y="58"/>
                  </a:lnTo>
                  <a:lnTo>
                    <a:pt x="138" y="74"/>
                  </a:lnTo>
                  <a:lnTo>
                    <a:pt x="74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sp>
        <p:nvSpPr>
          <p:cNvPr id="39" name="Freeform 50"/>
          <p:cNvSpPr>
            <a:spLocks noEditPoints="1"/>
          </p:cNvSpPr>
          <p:nvPr/>
        </p:nvSpPr>
        <p:spPr bwMode="auto">
          <a:xfrm>
            <a:off x="631792" y="3637755"/>
            <a:ext cx="285752" cy="219806"/>
          </a:xfrm>
          <a:custGeom>
            <a:avLst/>
            <a:gdLst>
              <a:gd name="T0" fmla="*/ 282575 w 112"/>
              <a:gd name="T1" fmla="*/ 20273 h 109"/>
              <a:gd name="T2" fmla="*/ 262391 w 112"/>
              <a:gd name="T3" fmla="*/ 0 h 109"/>
              <a:gd name="T4" fmla="*/ 216977 w 112"/>
              <a:gd name="T5" fmla="*/ 53218 h 109"/>
              <a:gd name="T6" fmla="*/ 128673 w 112"/>
              <a:gd name="T7" fmla="*/ 17739 h 109"/>
              <a:gd name="T8" fmla="*/ 0 w 112"/>
              <a:gd name="T9" fmla="*/ 146982 h 109"/>
              <a:gd name="T10" fmla="*/ 128673 w 112"/>
              <a:gd name="T11" fmla="*/ 276225 h 109"/>
              <a:gd name="T12" fmla="*/ 257345 w 112"/>
              <a:gd name="T13" fmla="*/ 146982 h 109"/>
              <a:gd name="T14" fmla="*/ 237161 w 112"/>
              <a:gd name="T15" fmla="*/ 78559 h 109"/>
              <a:gd name="T16" fmla="*/ 282575 w 112"/>
              <a:gd name="T17" fmla="*/ 20273 h 109"/>
              <a:gd name="T18" fmla="*/ 239684 w 112"/>
              <a:gd name="T19" fmla="*/ 146982 h 109"/>
              <a:gd name="T20" fmla="*/ 128673 w 112"/>
              <a:gd name="T21" fmla="*/ 255952 h 109"/>
              <a:gd name="T22" fmla="*/ 20184 w 112"/>
              <a:gd name="T23" fmla="*/ 146982 h 109"/>
              <a:gd name="T24" fmla="*/ 128673 w 112"/>
              <a:gd name="T25" fmla="*/ 35478 h 109"/>
              <a:gd name="T26" fmla="*/ 204362 w 112"/>
              <a:gd name="T27" fmla="*/ 65889 h 109"/>
              <a:gd name="T28" fmla="*/ 126150 w 112"/>
              <a:gd name="T29" fmla="*/ 157119 h 109"/>
              <a:gd name="T30" fmla="*/ 65598 w 112"/>
              <a:gd name="T31" fmla="*/ 98833 h 109"/>
              <a:gd name="T32" fmla="*/ 45414 w 112"/>
              <a:gd name="T33" fmla="*/ 136845 h 109"/>
              <a:gd name="T34" fmla="*/ 108489 w 112"/>
              <a:gd name="T35" fmla="*/ 207802 h 109"/>
              <a:gd name="T36" fmla="*/ 121104 w 112"/>
              <a:gd name="T37" fmla="*/ 225542 h 109"/>
              <a:gd name="T38" fmla="*/ 136242 w 112"/>
              <a:gd name="T39" fmla="*/ 207802 h 109"/>
              <a:gd name="T40" fmla="*/ 224546 w 112"/>
              <a:gd name="T41" fmla="*/ 93764 h 109"/>
              <a:gd name="T42" fmla="*/ 239684 w 112"/>
              <a:gd name="T43" fmla="*/ 146982 h 1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2" h="109">
                <a:moveTo>
                  <a:pt x="112" y="8"/>
                </a:moveTo>
                <a:cubicBezTo>
                  <a:pt x="104" y="0"/>
                  <a:pt x="104" y="0"/>
                  <a:pt x="104" y="0"/>
                </a:cubicBezTo>
                <a:cubicBezTo>
                  <a:pt x="86" y="21"/>
                  <a:pt x="86" y="21"/>
                  <a:pt x="86" y="21"/>
                </a:cubicBezTo>
                <a:cubicBezTo>
                  <a:pt x="77" y="12"/>
                  <a:pt x="65" y="7"/>
                  <a:pt x="51" y="7"/>
                </a:cubicBezTo>
                <a:cubicBezTo>
                  <a:pt x="23" y="7"/>
                  <a:pt x="0" y="30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48"/>
                  <a:pt x="99" y="38"/>
                  <a:pt x="94" y="31"/>
                </a:cubicBezTo>
                <a:lnTo>
                  <a:pt x="112" y="8"/>
                </a:lnTo>
                <a:close/>
                <a:moveTo>
                  <a:pt x="95" y="58"/>
                </a:moveTo>
                <a:cubicBezTo>
                  <a:pt x="95" y="82"/>
                  <a:pt x="75" y="101"/>
                  <a:pt x="51" y="101"/>
                </a:cubicBezTo>
                <a:cubicBezTo>
                  <a:pt x="27" y="101"/>
                  <a:pt x="8" y="82"/>
                  <a:pt x="8" y="58"/>
                </a:cubicBezTo>
                <a:cubicBezTo>
                  <a:pt x="8" y="34"/>
                  <a:pt x="27" y="14"/>
                  <a:pt x="51" y="14"/>
                </a:cubicBezTo>
                <a:cubicBezTo>
                  <a:pt x="63" y="14"/>
                  <a:pt x="73" y="19"/>
                  <a:pt x="81" y="26"/>
                </a:cubicBezTo>
                <a:cubicBezTo>
                  <a:pt x="50" y="62"/>
                  <a:pt x="50" y="62"/>
                  <a:pt x="50" y="62"/>
                </a:cubicBezTo>
                <a:cubicBezTo>
                  <a:pt x="26" y="39"/>
                  <a:pt x="26" y="39"/>
                  <a:pt x="26" y="39"/>
                </a:cubicBezTo>
                <a:cubicBezTo>
                  <a:pt x="18" y="54"/>
                  <a:pt x="18" y="54"/>
                  <a:pt x="18" y="54"/>
                </a:cubicBezTo>
                <a:cubicBezTo>
                  <a:pt x="43" y="82"/>
                  <a:pt x="43" y="82"/>
                  <a:pt x="43" y="82"/>
                </a:cubicBezTo>
                <a:cubicBezTo>
                  <a:pt x="48" y="89"/>
                  <a:pt x="48" y="89"/>
                  <a:pt x="48" y="89"/>
                </a:cubicBezTo>
                <a:cubicBezTo>
                  <a:pt x="54" y="82"/>
                  <a:pt x="54" y="82"/>
                  <a:pt x="54" y="82"/>
                </a:cubicBezTo>
                <a:cubicBezTo>
                  <a:pt x="89" y="37"/>
                  <a:pt x="89" y="37"/>
                  <a:pt x="89" y="37"/>
                </a:cubicBezTo>
                <a:cubicBezTo>
                  <a:pt x="93" y="43"/>
                  <a:pt x="95" y="50"/>
                  <a:pt x="95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Shape 2540"/>
          <p:cNvSpPr/>
          <p:nvPr/>
        </p:nvSpPr>
        <p:spPr>
          <a:xfrm>
            <a:off x="6061080" y="5923771"/>
            <a:ext cx="316693" cy="387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B5B97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4" name="Shape 2540"/>
          <p:cNvSpPr/>
          <p:nvPr/>
        </p:nvSpPr>
        <p:spPr>
          <a:xfrm>
            <a:off x="6061080" y="6423837"/>
            <a:ext cx="316693" cy="387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B5B97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pic>
        <p:nvPicPr>
          <p:cNvPr id="2050" name="Picture 2" descr="F:\Фото оборудование 2019\IMG_20190115_122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09325"/>
            <a:ext cx="2417742" cy="2851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C:\Documents and Settings\Хозяин\Рабочий стол\Презентация\Фото публ 2019\IMG_20190129_1329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7742" y="4709325"/>
            <a:ext cx="3429024" cy="2851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 descr="F:\Межмунмцмпальный семинар  17.11.17\IMG_8803.JPG"/>
          <p:cNvPicPr/>
          <p:nvPr/>
        </p:nvPicPr>
        <p:blipFill>
          <a:blip r:embed="rId5" cstate="print"/>
          <a:srcRect l="10400" t="29032" r="47454" b="28682"/>
          <a:stretch>
            <a:fillRect/>
          </a:stretch>
        </p:blipFill>
        <p:spPr bwMode="auto">
          <a:xfrm>
            <a:off x="274602" y="851673"/>
            <a:ext cx="307183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Таблица 7" descr="C:\Users\Ученик\Desktop\символы научно-технической школы_ 10 тыс изображений найдено в Яндекс.Картинках_files\48594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46502" y="851673"/>
            <a:ext cx="3071834" cy="228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6918336" y="116507"/>
            <a:ext cx="3704808" cy="2180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833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sz="quarter" idx="4294967295"/>
          </p:nvPr>
        </p:nvSpPr>
        <p:spPr>
          <a:xfrm>
            <a:off x="3560750" y="1137425"/>
            <a:ext cx="5786478" cy="307183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ОО, педагогические и руководящие работники  регионов.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Инновационные и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стажировочные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площадки.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3.Сетевые партнеры дополнительного образования и профессиональной подготовки.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Школы со стабильно низкими результатами и находящиеся в сложной жизненной ситуации.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Высшая школа.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Родители, представители органов государственно-общественного управления.</a:t>
            </a:r>
          </a:p>
          <a:p>
            <a:pPr algn="l"/>
            <a:r>
              <a:rPr lang="ru-RU" b="1" dirty="0" smtClean="0"/>
              <a:t> </a:t>
            </a:r>
            <a:endParaRPr lang="ru-RU" dirty="0" smtClean="0"/>
          </a:p>
          <a:p>
            <a:pPr marL="45720" indent="0" algn="l"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489312" y="108223"/>
            <a:ext cx="5222198" cy="864096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 аудитория  инновационного  проекта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Таблица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17940" y="4566449"/>
            <a:ext cx="3847962" cy="299481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"/>
          <p:cNvPicPr>
            <a:picLocks noChangeAspect="1"/>
          </p:cNvPicPr>
          <p:nvPr/>
        </p:nvPicPr>
        <p:blipFill rotWithShape="1">
          <a:blip r:embed="rId4" cstate="screen"/>
          <a:srcRect t="10151" b="8528"/>
          <a:stretch/>
        </p:blipFill>
        <p:spPr bwMode="auto">
          <a:xfrm>
            <a:off x="7918468" y="4639954"/>
            <a:ext cx="2774932" cy="2921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274602" y="2780499"/>
            <a:ext cx="3429024" cy="228601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3" name="Picture 2" descr="C:\Users\Ученик\Desktop\Новая папка (3)\ФОТО  форум молодых педагогов 2017\DSC05008.JPG"/>
          <p:cNvPicPr>
            <a:picLocks noChangeAspect="1" noChangeArrowheads="1"/>
          </p:cNvPicPr>
          <p:nvPr/>
        </p:nvPicPr>
        <p:blipFill>
          <a:blip r:embed="rId6" cstate="print"/>
          <a:srcRect r="7353" b="13658"/>
          <a:stretch>
            <a:fillRect/>
          </a:stretch>
        </p:blipFill>
        <p:spPr bwMode="auto">
          <a:xfrm>
            <a:off x="346040" y="637360"/>
            <a:ext cx="327246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Фото вебинар\IMG_20181031_1351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40" y="4937829"/>
            <a:ext cx="3429024" cy="262343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Таблица 7" descr="C:\Users\Ученик\Desktop\символы научно-технической школы_ 10 тыс изображений найдено в Яндекс.Картинках_files\48594.jpg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75724" y="0"/>
            <a:ext cx="1917676" cy="163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231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489180" y="280169"/>
            <a:ext cx="7970088" cy="1071569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ИННОВАЦИОННОГО ПРОЕКТА</a:t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«Многополярный кластер – импульс настоящего и будущего»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4294967295"/>
          </p:nvPr>
        </p:nvSpPr>
        <p:spPr>
          <a:xfrm>
            <a:off x="203164" y="1708929"/>
            <a:ext cx="10328112" cy="5240054"/>
          </a:xfrm>
        </p:spPr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r>
              <a:rPr lang="ru-RU" dirty="0" smtClean="0"/>
              <a:t>                                                                            </a:t>
            </a:r>
            <a:endParaRPr lang="ru-RU" sz="2400" b="1" i="1" dirty="0" smtClean="0"/>
          </a:p>
          <a:p>
            <a:pPr algn="r"/>
            <a:endParaRPr lang="ru-RU" dirty="0" smtClean="0"/>
          </a:p>
          <a:p>
            <a:pPr algn="just">
              <a:buAutoNum type="arabicPeriod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обучающихся 5-11 классов, имеющих   позитивное отношение к базовым ценностям - 90 % </a:t>
            </a:r>
          </a:p>
          <a:p>
            <a:pPr algn="just">
              <a:buAutoNum type="arabicPeriod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обучающихся 9-11 классов, участвовавших в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профпробах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защитивших проект  - 100 %.</a:t>
            </a:r>
          </a:p>
          <a:p>
            <a:pPr algn="just">
              <a:buAutoNum type="arabicPeriod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охвата учеников внеурочной деятельностью и дополнительным образованием - 90 %.</a:t>
            </a:r>
          </a:p>
          <a:p>
            <a:pPr algn="just">
              <a:buAutoNum type="arabicPeriod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учителей, освоивших методику преподавания по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межпредметным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технологиям и реализующих ее в образовательном процессе, в общей численности учителей  - 127 %.</a:t>
            </a:r>
          </a:p>
          <a:p>
            <a:pPr algn="just">
              <a:buAutoNum type="arabicPeriod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классных руководителей, достигших оптимального качества воспитательного потенциала  внеурочной деятельности  - 90 %. </a:t>
            </a:r>
          </a:p>
          <a:p>
            <a:pPr algn="just">
              <a:buAutoNum type="arabicPeriod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учителей, достигших оптимального качества воспитательного потенциала взаимодействия с семьями школьников  - 100 %.</a:t>
            </a:r>
          </a:p>
          <a:p>
            <a:pPr algn="just"/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/>
              <a:t> </a:t>
            </a:r>
          </a:p>
          <a:p>
            <a:pPr algn="just">
              <a:buAutoNum type="arabicPeriod"/>
            </a:pPr>
            <a:endParaRPr lang="ru-RU" sz="1600" dirty="0"/>
          </a:p>
        </p:txBody>
      </p:sp>
      <p:pic>
        <p:nvPicPr>
          <p:cNvPr id="6" name="Picture 2" descr="G:\IMG_20190115_143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6898" y="1423177"/>
            <a:ext cx="3632188" cy="242889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Рисунок 8" descr="F:\Межмунмцмпальный семинар  17.11.17\IMG_8730.JPG"/>
          <p:cNvPicPr/>
          <p:nvPr/>
        </p:nvPicPr>
        <p:blipFill>
          <a:blip r:embed="rId4" cstate="print">
            <a:lum bright="20000"/>
          </a:blip>
          <a:srcRect l="63375" t="13441" b="37157"/>
          <a:stretch>
            <a:fillRect/>
          </a:stretch>
        </p:blipFill>
        <p:spPr bwMode="auto">
          <a:xfrm>
            <a:off x="0" y="1423177"/>
            <a:ext cx="348931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417874" y="1351739"/>
            <a:ext cx="3514711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6876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7808" y="137293"/>
            <a:ext cx="7541460" cy="1071569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Результаты инновационного проекта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«Многополярный кластер – импульс настоящего и будущего»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 bwMode="auto">
          <a:xfrm>
            <a:off x="346041" y="1065987"/>
            <a:ext cx="10001320" cy="141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Оборудована лаборатория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3-Д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прототипирования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авиамоделирования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 eaLnBrk="0" hangingPunct="0">
              <a:spcBef>
                <a:spcPct val="20000"/>
              </a:spcBef>
            </a:pPr>
            <a:r>
              <a:rPr lang="ru-RU" dirty="0" smtClean="0">
                <a:solidFill>
                  <a:srgbClr val="002060"/>
                </a:solidFill>
                <a:cs typeface="+mn-cs"/>
              </a:rPr>
              <a:t>		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лаборатории 3-Д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дети работают с высокоточным оборудованием для построения цифровых устройств, осваивают передовые технологии в области электроники и программирования, получают практические навыки их применения, печатают прототипы.</a:t>
            </a:r>
          </a:p>
          <a:p>
            <a:pPr marL="342900" indent="-342900" algn="just" eaLnBrk="0" hangingPunct="0">
              <a:spcBef>
                <a:spcPct val="20000"/>
              </a:spcBef>
            </a:pPr>
            <a:endParaRPr lang="ru-RU" dirty="0" smtClean="0">
              <a:solidFill>
                <a:srgbClr val="0B5B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endParaRPr lang="ru-RU" b="1" dirty="0" smtClean="0">
              <a:solidFill>
                <a:srgbClr val="0B5B97"/>
              </a:solidFill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endParaRPr lang="ru-RU" dirty="0" smtClean="0">
              <a:solidFill>
                <a:srgbClr val="0B5B97"/>
              </a:solidFill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B9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 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B5B9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 cstate="screen">
            <a:lum contrast="10000"/>
          </a:blip>
          <a:stretch>
            <a:fillRect/>
          </a:stretch>
        </p:blipFill>
        <p:spPr>
          <a:xfrm>
            <a:off x="0" y="2351871"/>
            <a:ext cx="383712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90129_1327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61014" y="4851239"/>
            <a:ext cx="3597993" cy="2710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7" descr="C:\Documents and Settings\Хозяин\Рабочий стол\ФОТО\DSC02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9048" y="4813031"/>
            <a:ext cx="3786214" cy="274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 descr="3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204088" y="2494746"/>
            <a:ext cx="3286148" cy="2659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89378" y="2566185"/>
            <a:ext cx="307183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208730"/>
            <a:ext cx="7560840" cy="1071571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инновационного   проекта</a:t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«Многополярный кластер – импульс настоящего и будущего»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 bwMode="auto">
          <a:xfrm>
            <a:off x="2274866" y="1208863"/>
            <a:ext cx="7786742" cy="121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Оборудована лаборатория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авиамоделирования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ребята учатся собирать, разбирать и ремонтировать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квадрокоптеры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управлять ими и даже устраивать соревнования.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ru-RU" dirty="0" smtClean="0">
              <a:solidFill>
                <a:srgbClr val="0B5B97"/>
              </a:solidFill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ru-RU" b="1" dirty="0" smtClean="0">
              <a:solidFill>
                <a:srgbClr val="0B5B97"/>
              </a:solidFill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endParaRPr lang="ru-RU" b="1" dirty="0" smtClean="0">
              <a:solidFill>
                <a:srgbClr val="0B5B97"/>
              </a:solidFill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endParaRPr lang="ru-RU" dirty="0" smtClean="0">
              <a:solidFill>
                <a:srgbClr val="0B5B97"/>
              </a:solidFill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B9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 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B5B9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918468" y="5352267"/>
            <a:ext cx="2774932" cy="2208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90115_12263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3346421"/>
            <a:ext cx="3274998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4" cstate="print">
            <a:lum bright="10000"/>
            <a:extLst/>
          </a:blip>
          <a:srcRect/>
          <a:stretch/>
        </p:blipFill>
        <p:spPr>
          <a:xfrm>
            <a:off x="7918468" y="2066119"/>
            <a:ext cx="2573507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5" cstate="screen">
            <a:lum contrast="10000"/>
          </a:blip>
          <a:stretch>
            <a:fillRect/>
          </a:stretch>
        </p:blipFill>
        <p:spPr>
          <a:xfrm>
            <a:off x="3132122" y="2208995"/>
            <a:ext cx="4714908" cy="3274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C:\Users\Ученик\Desktop\fizikon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03164" y="1065987"/>
            <a:ext cx="2214578" cy="221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:\Конкурс ФЦПРО  2019г\МБОУ Митрофановская СОШ электр.отчет\Приложение 05. ФОТО Подготовка помещений для работы Межрегионального центра\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0816" y="5280829"/>
            <a:ext cx="3000396" cy="2280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280168"/>
            <a:ext cx="7560840" cy="785819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Результаты инновационного  проекта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«Многополярный кластер – импульс настоящего и будущего»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 bwMode="auto">
          <a:xfrm>
            <a:off x="2703494" y="1208863"/>
            <a:ext cx="7715304" cy="18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just" eaLnBrk="0" hangingPunct="0">
              <a:spcBef>
                <a:spcPct val="2000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гранта закуплен и установлен высокотехнологичный кластер промышленного дизайна,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обработки, изготовления, изучения материалов. Уникальная среда кластера (программируемые модульные станки) помогают ребенку развивать инженерно-технические навыки.</a:t>
            </a:r>
          </a:p>
          <a:p>
            <a:pPr marL="342900" indent="-342900" algn="just" eaLnBrk="0" hangingPunct="0">
              <a:spcBef>
                <a:spcPct val="2000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Для совершенствования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внутришкольной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оценки качества внеурочной деятельности установлена система  электронного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ru-RU" dirty="0" smtClean="0">
              <a:solidFill>
                <a:srgbClr val="0B5B97"/>
              </a:solidFill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ru-RU" b="1" dirty="0" smtClean="0">
              <a:solidFill>
                <a:srgbClr val="0B5B97"/>
              </a:solidFill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endParaRPr lang="ru-RU" b="1" dirty="0" smtClean="0">
              <a:solidFill>
                <a:srgbClr val="0B5B97"/>
              </a:solidFill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endParaRPr lang="ru-RU" dirty="0" smtClean="0">
              <a:solidFill>
                <a:srgbClr val="0B5B97"/>
              </a:solidFill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B9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 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B5B9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Рисунок 6" descr="IMG_20190129_13311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31726" y="923111"/>
            <a:ext cx="269469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G:\IMG_20190115_14372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39795" y="3780631"/>
            <a:ext cx="4153606" cy="32861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234132" y="5450075"/>
            <a:ext cx="2714644" cy="21111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" name="Рисунок 9" descr="D:\ФОТО\фото 26.03.12\экскурсия по заводу\_DSC63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22" y="3852069"/>
            <a:ext cx="357190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Documents and Settings\Хозяин\Рабочий стол\DSC_01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2124" y="3276575"/>
            <a:ext cx="2736304" cy="2208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131900" y="2554117"/>
            <a:ext cx="5861175" cy="2655573"/>
          </a:xfrm>
          <a:prstGeom prst="rect">
            <a:avLst/>
          </a:prstGeom>
        </p:spPr>
        <p:txBody>
          <a:bodyPr lIns="99569" tIns="49785" rIns="99569" bIns="49785">
            <a:normAutofit/>
          </a:bodyPr>
          <a:lstStyle/>
          <a:p>
            <a:pPr marL="49785" indent="0" algn="l"/>
            <a:r>
              <a:rPr lang="ru-RU" sz="2200" dirty="0" smtClean="0">
                <a:solidFill>
                  <a:schemeClr val="tx1"/>
                </a:solidFill>
                <a:latin typeface="Franklin Gothic Book (Основной текст)"/>
              </a:rPr>
              <a:t> </a:t>
            </a:r>
            <a:endParaRPr lang="ru-RU" sz="2200" dirty="0">
              <a:solidFill>
                <a:schemeClr val="tx1"/>
              </a:solidFill>
              <a:latin typeface="Franklin Gothic Book (Основной текст)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32188" y="137293"/>
            <a:ext cx="7061211" cy="928693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 инновационного  проекта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rgbClr val="007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«Многополярный кластер – импульс настоящего и будущего»</a:t>
            </a:r>
            <a:endParaRPr lang="ru-RU" sz="1800" dirty="0">
              <a:solidFill>
                <a:srgbClr val="0077BB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690516" y="563661"/>
            <a:ext cx="7002884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1" indent="0" algn="ctr">
              <a:buFontTx/>
              <a:buAutoNum type="arabicPeriod"/>
            </a:pP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457200" lvl="1" indent="0">
              <a:buFontTx/>
              <a:buAutoNum type="arabicPeriod"/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457200" lvl="1" indent="0">
              <a:buFontTx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Создана  межрегиональная  методическая сеть   образовательных  организаций – сетевых  партнёров.</a:t>
            </a:r>
          </a:p>
          <a:p>
            <a:pPr marL="457200" lvl="1" indent="0">
              <a:buFontTx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Педагоги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прошли   курсы повышения квалификации. При  плановом значении показателя не менее  76%   (не менее 44 человек, всего педагогов 58 человек), доля учителей, освоивших методику проведения по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межпредметным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технологиям и реализующих её в образовательном процессе, в общей численности учителей составила  97%. Выполнение планового показателя -127%.</a:t>
            </a:r>
          </a:p>
          <a:p>
            <a:pPr marL="457200" lvl="1" indent="0">
              <a:buFontTx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Разработан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пакет  нормативно – правовой   базы  Межрегионального  Центра.</a:t>
            </a:r>
          </a:p>
          <a:p>
            <a:pPr marL="457200" lvl="1" indent="0">
              <a:buFontTx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Расширен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спектр  внеурочной деятельности по  линии  «Индустриальная – Цифровая школа» в ООП  ФГОС ООО И СОО (работают 42 кружка, клуба, объединения)</a:t>
            </a:r>
          </a:p>
          <a:p>
            <a:pPr marL="457200" lvl="1" indent="0">
              <a:buFontTx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Проведено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5  межрегиональных 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вебинаров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buFontTx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Опубликована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30  печатных  работ  педагогов по теме  проекта.</a:t>
            </a:r>
          </a:p>
          <a:p>
            <a:pPr marL="457200" lvl="1" indent="0">
              <a:buFontTx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Идёт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апробация  инновационных   программ  Школы  позитивного   обучения  для  родителей:  Школа карьеры, Семейная школа «Шагаем вместе», «Семейный мастер-класс»,  Школа  «Альтернатива», «Молодежный  автобус», «Шанс – это ты» (для семей детей ОВЗ).</a:t>
            </a:r>
          </a:p>
          <a:p>
            <a:pPr marL="457200" lvl="1" indent="0">
              <a:buFontTx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Создано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два  видеоролика  о  ходе  реализации   проекта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457200" lvl="1" indent="0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74602" y="2637623"/>
            <a:ext cx="380526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5" descr="http://shkola.mitrofanovka.ru/uploads/fotos/6-06-18/6-06-18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164" y="4995077"/>
            <a:ext cx="3822061" cy="2566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F:\Конкурс ФЦПРО  2019г\МБОУ Митрофановская СОШ электр.отчет\Приложение 04. Фото  внеурочная деятельность\Музыкальный театр ст. группа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040" y="637359"/>
            <a:ext cx="364333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5040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3F3F3F"/>
      </a:dk1>
      <a:lt1>
        <a:sysClr val="window" lastClr="FFFFFF"/>
      </a:lt1>
      <a:dk2>
        <a:srgbClr val="44546A"/>
      </a:dk2>
      <a:lt2>
        <a:srgbClr val="3E72C2"/>
      </a:lt2>
      <a:accent1>
        <a:srgbClr val="20497F"/>
      </a:accent1>
      <a:accent2>
        <a:srgbClr val="FE2E3E"/>
      </a:accent2>
      <a:accent3>
        <a:srgbClr val="7FB2F0"/>
      </a:accent3>
      <a:accent4>
        <a:srgbClr val="ADD5F7"/>
      </a:accent4>
      <a:accent5>
        <a:srgbClr val="B6B9BC"/>
      </a:accent5>
      <a:accent6>
        <a:srgbClr val="3E72C2"/>
      </a:accent6>
      <a:hlink>
        <a:srgbClr val="20497F"/>
      </a:hlink>
      <a:folHlink>
        <a:srgbClr val="ADD5F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752</Words>
  <Application>Microsoft Office PowerPoint</Application>
  <PresentationFormat>Произвольный</PresentationFormat>
  <Paragraphs>96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Суть  инновационного проекта:</vt:lpstr>
      <vt:lpstr>ЦЕЛИ И ЗАДАЧИ ПРОЕКТА</vt:lpstr>
      <vt:lpstr>Целевая  аудитория  инновационного  проекта</vt:lpstr>
      <vt:lpstr> РЕЗУЛЬТАТЫ  ИННОВАЦИОННОГО ПРОЕКТА  «Многополярный кластер – импульс настоящего и будущего»</vt:lpstr>
      <vt:lpstr>    Результаты инновационного проекта «Многополярный кластер – импульс настоящего и будущего»</vt:lpstr>
      <vt:lpstr>Результаты инновационного   проекта  «Многополярный кластер – импульс настоящего и будущего»</vt:lpstr>
      <vt:lpstr>  Результаты инновационного  проекта «Многополярный кластер – импульс настоящего и будущего»</vt:lpstr>
      <vt:lpstr> Результаты  инновационного  проекта «Многополярный кластер – импульс настоящего и будущего»</vt:lpstr>
      <vt:lpstr>Главный итог инновационного проекта  «Многополярный  кластер – импульс  настоящего  и будущего»:  эффективность, тиражируемость и устойчивость!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Cris</dc:creator>
  <cp:lastModifiedBy>Пользователь</cp:lastModifiedBy>
  <cp:revision>227</cp:revision>
  <dcterms:created xsi:type="dcterms:W3CDTF">2015-12-13T19:38:35Z</dcterms:created>
  <dcterms:modified xsi:type="dcterms:W3CDTF">2022-04-30T16:07:49Z</dcterms:modified>
</cp:coreProperties>
</file>