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9" r:id="rId10"/>
    <p:sldId id="270" r:id="rId11"/>
  </p:sldIdLst>
  <p:sldSz cx="18288000" cy="10287000"/>
  <p:notesSz cx="6858000" cy="9144000"/>
  <p:embeddedFontLst>
    <p:embeddedFont>
      <p:font typeface="Anonymous Pro" panose="020B0604020202020204" charset="0"/>
      <p:regular r:id="rId12"/>
      <p:bold r:id="rId13"/>
      <p:italic r:id="rId14"/>
      <p:boldItalic r:id="rId15"/>
    </p:embeddedFont>
    <p:embeddedFont>
      <p:font typeface="Prompt Light" panose="020B0604020202020204" charset="-34"/>
      <p:regular r:id="rId16"/>
      <p:bold r:id="rId17"/>
      <p:italic r:id="rId18"/>
      <p:boldItalic r:id="rId19"/>
    </p:embeddedFont>
    <p:embeddedFont>
      <p:font typeface="Segoe UI" panose="020B0502040204020203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Bicubik" panose="020005030200000200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41" autoAdjust="0"/>
  </p:normalViewPr>
  <p:slideViewPr>
    <p:cSldViewPr>
      <p:cViewPr varScale="1">
        <p:scale>
          <a:sx n="68" d="100"/>
          <a:sy n="68" d="100"/>
        </p:scale>
        <p:origin x="1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298-475E-B7BC-CC0D2B2B7D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98-475E-B7BC-CC0D2B2B7D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Курсы повышения квалификации по направлению использования цифровых образовательных технологий и ресурсов</c:v>
                </c:pt>
                <c:pt idx="1">
                  <c:v>Диплом «Учитель цифрового века»</c:v>
                </c:pt>
                <c:pt idx="2">
                  <c:v>Участие в конференциях и фестивалях по информационным технологияя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92</c:v>
                </c:pt>
                <c:pt idx="1">
                  <c:v>80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8-475E-B7BC-CC0D2B2B7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3"/>
                <c:pt idx="0">
                  <c:v>Менеджмент в образовании</c:v>
                </c:pt>
                <c:pt idx="1">
                  <c:v>Microsoft Партнерство в образовании</c:v>
                </c:pt>
                <c:pt idx="2">
                  <c:v>Использование электронной площадки в системе управления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80</c:v>
                </c:pt>
                <c:pt idx="2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1F-43ED-BE96-381BDBE99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17136" y="723900"/>
            <a:ext cx="11570864" cy="1157086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65368" y="443960"/>
            <a:ext cx="4965525" cy="11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b="0" i="0" spc="192" dirty="0">
                <a:solidFill>
                  <a:srgbClr val="FFFFFF"/>
                </a:solidFill>
                <a:latin typeface="+mj-lt"/>
              </a:rPr>
              <a:t>МБОУ "ГИМНАЗИЯ №14" </a:t>
            </a:r>
          </a:p>
          <a:p>
            <a:pPr>
              <a:lnSpc>
                <a:spcPts val="2879"/>
              </a:lnSpc>
            </a:pPr>
            <a:r>
              <a:rPr lang="en-US" sz="2400" b="0" i="0" spc="192" dirty="0">
                <a:solidFill>
                  <a:srgbClr val="FFFFFF"/>
                </a:solidFill>
                <a:latin typeface="+mj-lt"/>
              </a:rPr>
              <a:t>Г. ГЛАЗОВ </a:t>
            </a:r>
          </a:p>
          <a:p>
            <a:pPr>
              <a:lnSpc>
                <a:spcPts val="2879"/>
              </a:lnSpc>
            </a:pPr>
            <a:r>
              <a:rPr lang="en-US" sz="2400" b="0" i="0" spc="192" dirty="0">
                <a:solidFill>
                  <a:srgbClr val="FFFFFF"/>
                </a:solidFill>
                <a:latin typeface="+mj-lt"/>
              </a:rPr>
              <a:t>УДМУРТСКАЯ РЕСПУБЛИКА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725400" y="301662"/>
            <a:ext cx="5372186" cy="388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ru-RU" sz="2400" b="0" i="0" spc="144" dirty="0" smtClean="0">
                <a:solidFill>
                  <a:srgbClr val="FFFFFF"/>
                </a:solidFill>
                <a:latin typeface="+mj-lt"/>
              </a:rPr>
              <a:t>Кейс №1</a:t>
            </a:r>
            <a:endParaRPr lang="en-US" sz="2400" b="0" i="0" spc="144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65368" y="3070860"/>
            <a:ext cx="13049221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4400" b="0" i="0" spc="-192" dirty="0" err="1">
                <a:solidFill>
                  <a:srgbClr val="FFFFFF"/>
                </a:solidFill>
                <a:latin typeface="+mj-lt"/>
              </a:rPr>
              <a:t>Система</a:t>
            </a:r>
            <a:r>
              <a:rPr lang="en-US" sz="4400" b="0" i="0" spc="-192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4400" b="0" i="0" spc="-192" dirty="0" err="1">
                <a:solidFill>
                  <a:srgbClr val="FFFFFF"/>
                </a:solidFill>
                <a:latin typeface="+mj-lt"/>
              </a:rPr>
              <a:t>управления</a:t>
            </a:r>
            <a:r>
              <a:rPr lang="en-US" sz="4400" b="0" i="0" spc="-192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4400" b="0" i="0" spc="-192" dirty="0" err="1">
                <a:solidFill>
                  <a:srgbClr val="FFFFFF"/>
                </a:solidFill>
                <a:latin typeface="+mj-lt"/>
              </a:rPr>
              <a:t>качеством</a:t>
            </a:r>
            <a:r>
              <a:rPr lang="en-US" sz="4400" b="0" i="0" spc="-192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4400" b="0" i="0" spc="-192" dirty="0" err="1">
                <a:solidFill>
                  <a:srgbClr val="FFFFFF"/>
                </a:solidFill>
                <a:latin typeface="+mj-lt"/>
              </a:rPr>
              <a:t>гуманитарного</a:t>
            </a:r>
            <a:r>
              <a:rPr lang="en-US" sz="4400" b="0" i="0" spc="-192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4400" b="0" i="0" spc="-192" dirty="0" err="1" smtClean="0">
                <a:solidFill>
                  <a:srgbClr val="FFFFFF"/>
                </a:solidFill>
                <a:latin typeface="+mj-lt"/>
              </a:rPr>
              <a:t>образования</a:t>
            </a:r>
            <a:endParaRPr lang="ru-RU" sz="4400" b="0" i="0" spc="-192" dirty="0" smtClean="0">
              <a:solidFill>
                <a:srgbClr val="FFFFFF"/>
              </a:solidFill>
              <a:latin typeface="+mj-lt"/>
            </a:endParaRPr>
          </a:p>
          <a:p>
            <a:pPr>
              <a:lnSpc>
                <a:spcPts val="9600"/>
              </a:lnSpc>
            </a:pPr>
            <a:r>
              <a:rPr lang="ru-RU" sz="4400" spc="-192" dirty="0" smtClean="0">
                <a:solidFill>
                  <a:srgbClr val="FFFFFF"/>
                </a:solidFill>
                <a:latin typeface="+mj-lt"/>
              </a:rPr>
              <a:t>в </a:t>
            </a:r>
            <a:r>
              <a:rPr lang="ru-RU" sz="4400" spc="-192" dirty="0" smtClean="0">
                <a:solidFill>
                  <a:srgbClr val="FFFFFF"/>
                </a:solidFill>
                <a:latin typeface="+mj-lt"/>
              </a:rPr>
              <a:t>условиях эффективного </a:t>
            </a:r>
            <a:r>
              <a:rPr lang="ru-RU" sz="4400" spc="-192" dirty="0" smtClean="0">
                <a:solidFill>
                  <a:srgbClr val="FFFFFF"/>
                </a:solidFill>
                <a:latin typeface="+mj-lt"/>
              </a:rPr>
              <a:t>использования </a:t>
            </a:r>
            <a:r>
              <a:rPr lang="ru-RU" sz="4400" spc="-192" dirty="0" smtClean="0">
                <a:solidFill>
                  <a:srgbClr val="FFFFFF"/>
                </a:solidFill>
                <a:latin typeface="+mj-lt"/>
              </a:rPr>
              <a:t>цифровых технологий и ресурсов</a:t>
            </a:r>
            <a:endParaRPr lang="en-US" sz="4400" b="0" i="0" spc="-192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4893282" y="8546463"/>
            <a:ext cx="5812172" cy="581217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4939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4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260887" y="8355965"/>
            <a:ext cx="3549544" cy="354954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32D7D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055584" y="7796530"/>
            <a:ext cx="12176833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</a:pPr>
            <a:r>
              <a:rPr lang="en-US" sz="6400" i="0" spc="128" dirty="0">
                <a:solidFill>
                  <a:srgbClr val="FFFFFF"/>
                </a:solidFill>
                <a:latin typeface="Bicubik"/>
              </a:rPr>
              <a:t>МБОУ "</a:t>
            </a:r>
            <a:r>
              <a:rPr lang="en-US" sz="6400" i="0" spc="128" dirty="0" err="1">
                <a:solidFill>
                  <a:srgbClr val="FFFFFF"/>
                </a:solidFill>
                <a:latin typeface="Bicubik"/>
              </a:rPr>
              <a:t>Гимназия</a:t>
            </a:r>
            <a:r>
              <a:rPr lang="en-US" sz="6400" i="0" spc="128" dirty="0">
                <a:solidFill>
                  <a:srgbClr val="FFFFFF"/>
                </a:solidFill>
                <a:latin typeface="Bicubik"/>
              </a:rPr>
              <a:t> </a:t>
            </a:r>
            <a:r>
              <a:rPr lang="en-US" sz="6400" i="0" spc="128" dirty="0" smtClean="0">
                <a:solidFill>
                  <a:srgbClr val="FFFFFF"/>
                </a:solidFill>
                <a:latin typeface="Bicubik"/>
              </a:rPr>
              <a:t>№</a:t>
            </a:r>
            <a:r>
              <a:rPr lang="ru-RU" sz="6400" i="0" spc="128" dirty="0" smtClean="0">
                <a:solidFill>
                  <a:srgbClr val="FFFFFF"/>
                </a:solidFill>
                <a:latin typeface="Bicubik"/>
              </a:rPr>
              <a:t> </a:t>
            </a:r>
            <a:r>
              <a:rPr lang="en-US" sz="6400" i="0" spc="128" smtClean="0">
                <a:solidFill>
                  <a:srgbClr val="FFFFFF"/>
                </a:solidFill>
                <a:latin typeface="Bicubik"/>
              </a:rPr>
              <a:t>14</a:t>
            </a:r>
            <a:r>
              <a:rPr lang="en-US" sz="6400" i="0" spc="128" dirty="0">
                <a:solidFill>
                  <a:srgbClr val="FFFFFF"/>
                </a:solidFill>
                <a:latin typeface="Bicubik"/>
              </a:rPr>
              <a:t>"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319004" y="3892653"/>
            <a:ext cx="5041962" cy="1320803"/>
            <a:chOff x="0" y="0"/>
            <a:chExt cx="6722616" cy="1761071"/>
          </a:xfrm>
        </p:grpSpPr>
        <p:sp>
          <p:nvSpPr>
            <p:cNvPr id="6" name="TextBox 6"/>
            <p:cNvSpPr txBox="1"/>
            <p:nvPr/>
          </p:nvSpPr>
          <p:spPr>
            <a:xfrm>
              <a:off x="0" y="-28575"/>
              <a:ext cx="6722616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b="0" i="0" spc="320">
                  <a:solidFill>
                    <a:srgbClr val="FFFFFF"/>
                  </a:solidFill>
                  <a:latin typeface="Prompt Light"/>
                </a:rPr>
                <a:t>САЙТ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138348"/>
              <a:ext cx="6722616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b="0" i="0">
                  <a:solidFill>
                    <a:srgbClr val="FFFFFF"/>
                  </a:solidFill>
                  <a:latin typeface="Prompt Light"/>
                </a:rPr>
                <a:t>http://ciur.ru/glz/s14_glz/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140398" y="3892653"/>
            <a:ext cx="4099633" cy="1320803"/>
            <a:chOff x="0" y="0"/>
            <a:chExt cx="5466177" cy="1761071"/>
          </a:xfrm>
        </p:grpSpPr>
        <p:sp>
          <p:nvSpPr>
            <p:cNvPr id="9" name="TextBox 9"/>
            <p:cNvSpPr txBox="1"/>
            <p:nvPr/>
          </p:nvSpPr>
          <p:spPr>
            <a:xfrm>
              <a:off x="0" y="-28575"/>
              <a:ext cx="5466177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b="0" i="0" spc="320">
                  <a:solidFill>
                    <a:srgbClr val="FFFFFF"/>
                  </a:solidFill>
                  <a:latin typeface="Prompt Light"/>
                </a:rPr>
                <a:t>INSTAGRAM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38348"/>
              <a:ext cx="5466177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b="0" i="0">
                  <a:solidFill>
                    <a:srgbClr val="FFFFFF"/>
                  </a:solidFill>
                  <a:latin typeface="Prompt Light"/>
                </a:rPr>
                <a:t>/gymnazia14/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324685" y="3759832"/>
            <a:ext cx="4211246" cy="1320803"/>
            <a:chOff x="0" y="0"/>
            <a:chExt cx="5614995" cy="176107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575"/>
              <a:ext cx="5614995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b="0" i="0" spc="320">
                  <a:solidFill>
                    <a:srgbClr val="FFFFFF"/>
                  </a:solidFill>
                  <a:latin typeface="Prompt Light"/>
                </a:rPr>
                <a:t>E-MAIL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138348"/>
              <a:ext cx="5614995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b="0" i="0">
                  <a:solidFill>
                    <a:srgbClr val="FFFFFF"/>
                  </a:solidFill>
                  <a:latin typeface="Prompt Light"/>
                </a:rPr>
                <a:t>school14-glazov@mail.ru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23439" y="1471480"/>
            <a:ext cx="1733550" cy="1733550"/>
          </a:xfrm>
          <a:prstGeom prst="rect">
            <a:avLst/>
          </a:prstGeom>
        </p:spPr>
      </p:pic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6260887" y="-1211289"/>
            <a:ext cx="3549544" cy="3549544"/>
            <a:chOff x="0" y="0"/>
            <a:chExt cx="1708150" cy="17081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E50AD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-1759375" y="5708756"/>
            <a:ext cx="3549544" cy="3549544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36958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47382" y="1282367"/>
            <a:ext cx="2477464" cy="247746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56641" y="1282367"/>
            <a:ext cx="2847859" cy="2847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961442" y="-1170969"/>
            <a:ext cx="3269846" cy="3269846"/>
            <a:chOff x="0" y="0"/>
            <a:chExt cx="1708150" cy="17081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-1308404" y="8652077"/>
            <a:ext cx="3269846" cy="326984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493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49546" y="801489"/>
            <a:ext cx="10706100" cy="8632743"/>
            <a:chOff x="-1038872" y="-3393821"/>
            <a:chExt cx="14274801" cy="11510325"/>
          </a:xfrm>
        </p:grpSpPr>
        <p:sp>
          <p:nvSpPr>
            <p:cNvPr id="5" name="TextBox 5"/>
            <p:cNvSpPr txBox="1"/>
            <p:nvPr/>
          </p:nvSpPr>
          <p:spPr>
            <a:xfrm>
              <a:off x="-1038872" y="-3393821"/>
              <a:ext cx="14274801" cy="13870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000"/>
                </a:lnSpc>
              </a:pPr>
              <a:r>
                <a:rPr lang="ru-RU" sz="8000" b="0" i="0" spc="-80" dirty="0" smtClean="0">
                  <a:solidFill>
                    <a:srgbClr val="FFFFFF"/>
                  </a:solidFill>
                  <a:latin typeface="+mj-lt"/>
                </a:rPr>
                <a:t>АКТУАЛЬНОСТЬ</a:t>
              </a:r>
              <a:endParaRPr lang="en-US" sz="8000" b="0" i="0" spc="-8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936243" y="-1262073"/>
              <a:ext cx="10776005" cy="50270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200"/>
                </a:lnSpc>
              </a:pPr>
              <a:r>
                <a:rPr lang="ru-RU" sz="3000" b="0" i="0" dirty="0" smtClean="0">
                  <a:solidFill>
                    <a:schemeClr val="bg1"/>
                  </a:solidFill>
                  <a:latin typeface="+mj-lt"/>
                </a:rPr>
                <a:t>Качество гуманитарного образования - </a:t>
              </a:r>
              <a:r>
                <a:rPr lang="ru-RU" dirty="0">
                  <a:solidFill>
                    <a:schemeClr val="bg1"/>
                  </a:solidFill>
                  <a:latin typeface="+mj-lt"/>
                </a:rPr>
                <a:t>наиболее проблемный блок институциональных преобразований, где необходимо обеспечить надежность инструментов оценки </a:t>
              </a:r>
              <a:r>
                <a:rPr lang="ru-RU" dirty="0" err="1">
                  <a:solidFill>
                    <a:schemeClr val="bg1"/>
                  </a:solidFill>
                  <a:latin typeface="+mj-lt"/>
                </a:rPr>
                <a:t>сформированности</a:t>
              </a:r>
              <a:r>
                <a:rPr lang="ru-RU" dirty="0">
                  <a:solidFill>
                    <a:schemeClr val="bg1"/>
                  </a:solidFill>
                  <a:latin typeface="+mj-lt"/>
                </a:rPr>
                <a:t> различных видов социальных и гуманитарных компетенций и способностей обучающихся к продолжению образования в современной, постоянно меняющейся, в том числе цифровой, среде. </a:t>
              </a:r>
              <a:endParaRPr lang="ru-RU" b="1" dirty="0">
                <a:solidFill>
                  <a:schemeClr val="bg1"/>
                </a:solidFill>
                <a:latin typeface="+mj-lt"/>
              </a:endParaRPr>
            </a:p>
            <a:p>
              <a:pPr>
                <a:lnSpc>
                  <a:spcPts val="4200"/>
                </a:lnSpc>
              </a:pPr>
              <a:endParaRPr lang="en-US" sz="3000" b="0" i="0" dirty="0">
                <a:solidFill>
                  <a:srgbClr val="FFFFFF"/>
                </a:solidFill>
                <a:latin typeface="Bicubik"/>
              </a:endParaRPr>
            </a:p>
          </p:txBody>
        </p:sp>
        <p:sp>
          <p:nvSpPr>
            <p:cNvPr id="16" name="TextBox 6"/>
            <p:cNvSpPr txBox="1"/>
            <p:nvPr/>
          </p:nvSpPr>
          <p:spPr>
            <a:xfrm>
              <a:off x="-847415" y="3089486"/>
              <a:ext cx="10776005" cy="50270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200"/>
                </a:lnSpc>
              </a:pPr>
              <a:r>
                <a:rPr lang="ru-RU" dirty="0" smtClean="0">
                  <a:solidFill>
                    <a:schemeClr val="bg1"/>
                  </a:solidFill>
                </a:rPr>
                <a:t>Используемые </a:t>
              </a:r>
              <a:r>
                <a:rPr lang="ru-RU" dirty="0">
                  <a:solidFill>
                    <a:schemeClr val="bg1"/>
                  </a:solidFill>
                </a:rPr>
                <a:t>в предлагаемом проекте современные педагогические практики внедрения цифровых технологий в образовательный процесс основного и среднего общего образования ориентированы на применение цифровых методов в гуманитарных исследованиях. При этом цифровые гуманитарные науки или </a:t>
              </a:r>
              <a:r>
                <a:rPr lang="en-US" dirty="0">
                  <a:solidFill>
                    <a:schemeClr val="bg1"/>
                  </a:solidFill>
                </a:rPr>
                <a:t>Digital Humanities</a:t>
              </a:r>
              <a:r>
                <a:rPr lang="ru-RU" dirty="0">
                  <a:solidFill>
                    <a:schemeClr val="bg1"/>
                  </a:solidFill>
                </a:rPr>
                <a:t> – новое направление, за последнее десятилетие завоевавшее своё место в гуманитарных междисциплинарных компьютеризированных исследованиях. </a:t>
              </a:r>
              <a:endParaRPr lang="en-US" sz="3000" b="0" i="0" dirty="0">
                <a:solidFill>
                  <a:schemeClr val="bg1"/>
                </a:solidFill>
                <a:latin typeface="Bicubik"/>
              </a:endParaRPr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9396192" y="801489"/>
            <a:ext cx="7658132" cy="7658101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2735531" y="8972550"/>
            <a:ext cx="3269846" cy="3269846"/>
            <a:chOff x="0" y="0"/>
            <a:chExt cx="1708150" cy="17081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6653077" y="466195"/>
            <a:ext cx="3269846" cy="3269846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4939"/>
            </a:solidFill>
          </p:spPr>
        </p:sp>
      </p:grpSp>
      <p:sp>
        <p:nvSpPr>
          <p:cNvPr id="15" name="TextBox 15"/>
          <p:cNvSpPr txBox="1"/>
          <p:nvPr/>
        </p:nvSpPr>
        <p:spPr>
          <a:xfrm rot="5400000">
            <a:off x="13607160" y="5155565"/>
            <a:ext cx="8229600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0"/>
              </a:lnSpc>
            </a:pPr>
            <a:r>
              <a:rPr lang="ru-RU" sz="3400" i="0" spc="204" dirty="0" smtClean="0">
                <a:solidFill>
                  <a:srgbClr val="FFFFFF"/>
                </a:solidFill>
                <a:latin typeface="+mj-lt"/>
              </a:rPr>
              <a:t>ИДЕЯ</a:t>
            </a:r>
            <a:endParaRPr lang="en-US" sz="3400" i="0" spc="204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40567" y="1251267"/>
            <a:ext cx="4099633" cy="1586233"/>
            <a:chOff x="0" y="0"/>
            <a:chExt cx="5466177" cy="2114978"/>
          </a:xfrm>
        </p:grpSpPr>
        <p:sp>
          <p:nvSpPr>
            <p:cNvPr id="3" name="TextBox 3"/>
            <p:cNvSpPr txBox="1"/>
            <p:nvPr/>
          </p:nvSpPr>
          <p:spPr>
            <a:xfrm>
              <a:off x="0" y="-38100"/>
              <a:ext cx="5466177" cy="682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200" b="0" i="0" spc="320">
                  <a:solidFill>
                    <a:srgbClr val="FFFFFF"/>
                  </a:solidFill>
                  <a:latin typeface="Bicubik"/>
                </a:rPr>
                <a:t>SCIENCE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157398"/>
              <a:ext cx="5466177" cy="957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 b="0" i="0">
                  <a:solidFill>
                    <a:srgbClr val="FFFFFF"/>
                  </a:solidFill>
                  <a:latin typeface="Bicubik"/>
                </a:rPr>
                <a:t>математика, физика, химия, биология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1836" y="1229201"/>
            <a:ext cx="9395564" cy="1891771"/>
            <a:chOff x="-56215" y="123825"/>
            <a:chExt cx="12527419" cy="2522362"/>
          </a:xfrm>
        </p:grpSpPr>
        <p:sp>
          <p:nvSpPr>
            <p:cNvPr id="6" name="TextBox 6"/>
            <p:cNvSpPr txBox="1"/>
            <p:nvPr/>
          </p:nvSpPr>
          <p:spPr>
            <a:xfrm>
              <a:off x="0" y="123825"/>
              <a:ext cx="12471204" cy="1208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000"/>
                </a:lnSpc>
              </a:pPr>
              <a:r>
                <a:rPr lang="ru-RU" sz="3600" b="0" i="0" spc="-80" dirty="0" smtClean="0">
                  <a:solidFill>
                    <a:srgbClr val="FFFFFF"/>
                  </a:solidFill>
                  <a:latin typeface="+mj-lt"/>
                </a:rPr>
                <a:t>Критерии реализации проекта</a:t>
              </a:r>
              <a:endParaRPr lang="en-US" sz="3600" b="0" i="0" spc="-8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56215" y="1909660"/>
              <a:ext cx="12471204" cy="736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0"/>
                </a:lnSpc>
              </a:pPr>
              <a:endParaRPr lang="en-US" sz="3400" i="0" spc="204" dirty="0">
                <a:solidFill>
                  <a:srgbClr val="FFFFFF"/>
                </a:solidFill>
                <a:latin typeface="Bicubik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778667" y="3921036"/>
            <a:ext cx="4099633" cy="2329183"/>
            <a:chOff x="0" y="0"/>
            <a:chExt cx="5466177" cy="3105578"/>
          </a:xfrm>
        </p:grpSpPr>
        <p:sp>
          <p:nvSpPr>
            <p:cNvPr id="9" name="TextBox 9"/>
            <p:cNvSpPr txBox="1"/>
            <p:nvPr/>
          </p:nvSpPr>
          <p:spPr>
            <a:xfrm>
              <a:off x="0" y="-38100"/>
              <a:ext cx="5466177" cy="682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200" b="0" i="0" spc="320">
                  <a:solidFill>
                    <a:srgbClr val="FFFFFF"/>
                  </a:solidFill>
                  <a:latin typeface="Bicubik"/>
                </a:rPr>
                <a:t>HUMANITIES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57398"/>
              <a:ext cx="5466177" cy="1948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 b="0" i="0">
                  <a:solidFill>
                    <a:srgbClr val="FFFFFF"/>
                  </a:solidFill>
                  <a:latin typeface="Bicubik"/>
                </a:rPr>
                <a:t>история, обществознание, русский язык, иностранный язык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778667" y="7263762"/>
            <a:ext cx="4099633" cy="1957708"/>
            <a:chOff x="0" y="0"/>
            <a:chExt cx="5466177" cy="2610278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38100"/>
              <a:ext cx="5466177" cy="682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200" b="0" i="0" spc="320">
                  <a:solidFill>
                    <a:srgbClr val="FFFFFF"/>
                  </a:solidFill>
                  <a:latin typeface="Bicubik"/>
                </a:rPr>
                <a:t>ART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157398"/>
              <a:ext cx="5466177" cy="1452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 b="0" i="0">
                  <a:solidFill>
                    <a:srgbClr val="FFFFFF"/>
                  </a:solidFill>
                  <a:latin typeface="Bicubik"/>
                </a:rPr>
                <a:t>музыка, изобразительное искусство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1391900" y="-190500"/>
            <a:ext cx="38100" cy="111252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5" name="Group 15"/>
          <p:cNvGrpSpPr/>
          <p:nvPr/>
        </p:nvGrpSpPr>
        <p:grpSpPr>
          <a:xfrm>
            <a:off x="11115675" y="1491934"/>
            <a:ext cx="552450" cy="55245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115675" y="4867275"/>
            <a:ext cx="552450" cy="552450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1153775" y="7966391"/>
            <a:ext cx="552450" cy="552450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5594456" y="-1965272"/>
            <a:ext cx="3549544" cy="3549544"/>
            <a:chOff x="0" y="0"/>
            <a:chExt cx="1708150" cy="170815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-2155772" y="5085627"/>
            <a:ext cx="3549544" cy="3549544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36958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7369228" y="9150667"/>
            <a:ext cx="3549544" cy="3549544"/>
            <a:chOff x="0" y="0"/>
            <a:chExt cx="1708150" cy="170815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</p:grpSp>
      <p:sp>
        <p:nvSpPr>
          <p:cNvPr id="27" name="TextBox 27"/>
          <p:cNvSpPr txBox="1"/>
          <p:nvPr/>
        </p:nvSpPr>
        <p:spPr>
          <a:xfrm rot="5400000">
            <a:off x="13735165" y="3351607"/>
            <a:ext cx="7369614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ru-RU" sz="2400" spc="144" dirty="0" smtClean="0">
                <a:solidFill>
                  <a:srgbClr val="FFFFFF"/>
                </a:solidFill>
                <a:latin typeface="Bicubik"/>
              </a:rPr>
              <a:t>СТРУКТУРА УЧЕБНОГО </a:t>
            </a:r>
            <a:r>
              <a:rPr lang="ru-RU" sz="2400" spc="144" dirty="0" smtClean="0">
                <a:solidFill>
                  <a:srgbClr val="FFFFFF"/>
                </a:solidFill>
                <a:latin typeface="Bicubik"/>
              </a:rPr>
              <a:t>ПЛАНА  </a:t>
            </a:r>
            <a:endParaRPr lang="en-US" sz="2400" b="0" i="0" spc="144" dirty="0">
              <a:solidFill>
                <a:srgbClr val="FFFFFF"/>
              </a:solidFill>
              <a:latin typeface="Bicubik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1368" y="2683210"/>
            <a:ext cx="9144000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повышение доли выпускников основной и средней школы, владеющих методами цифровых гуманитарных наук; </a:t>
            </a:r>
            <a:endParaRPr lang="ru-RU" sz="2000" b="1" dirty="0">
              <a:solidFill>
                <a:schemeClr val="bg1"/>
              </a:solidFill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достижение лидерских результатов обучающихся по показателям международных, федеральных и региональных исследований информационных, коммуникативных и социальных компетенций; </a:t>
            </a:r>
            <a:endParaRPr lang="ru-RU" sz="2000" b="1" dirty="0">
              <a:solidFill>
                <a:schemeClr val="bg1"/>
              </a:solidFill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повышение качества подготовки абитуриентов, поступающих на гуманитарные направления; </a:t>
            </a:r>
            <a:endParaRPr lang="ru-RU" sz="2000" b="1" dirty="0">
              <a:solidFill>
                <a:schemeClr val="bg1"/>
              </a:solidFill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рост молодежных социально-позитивных инициатив в области гуманитарных исследований.</a:t>
            </a:r>
            <a:endParaRPr lang="ru-RU" sz="2000" b="1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7869" y="305010"/>
            <a:ext cx="7834084" cy="1469762"/>
            <a:chOff x="0" y="-38100"/>
            <a:chExt cx="6748877" cy="1959683"/>
          </a:xfrm>
        </p:grpSpPr>
        <p:sp>
          <p:nvSpPr>
            <p:cNvPr id="3" name="TextBox 3"/>
            <p:cNvSpPr txBox="1"/>
            <p:nvPr/>
          </p:nvSpPr>
          <p:spPr>
            <a:xfrm>
              <a:off x="0" y="-38100"/>
              <a:ext cx="6748877" cy="1504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0"/>
                </a:lnSpc>
              </a:pPr>
              <a:r>
                <a:rPr lang="ru-RU" sz="3400" spc="204" dirty="0" smtClean="0">
                  <a:solidFill>
                    <a:srgbClr val="FFFFFF"/>
                  </a:solidFill>
                  <a:latin typeface="Bicubik"/>
                </a:rPr>
                <a:t>ГИМНАЗИЯ № 14 на момент реализации проекта</a:t>
              </a:r>
              <a:endParaRPr lang="en-US" sz="3400" i="0" spc="204" dirty="0">
                <a:solidFill>
                  <a:srgbClr val="FFFFFF"/>
                </a:solidFill>
                <a:latin typeface="Bicubik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230967"/>
              <a:ext cx="6748877" cy="690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en-US" sz="3000" b="0" i="0" dirty="0">
                <a:solidFill>
                  <a:srgbClr val="FFFFFF"/>
                </a:solidFill>
                <a:latin typeface="Bicubik"/>
              </a:endParaRPr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486042" y="2988013"/>
            <a:ext cx="5524237" cy="5524215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819" b="-819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979023" y="1585754"/>
            <a:ext cx="5524237" cy="5524215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t="-18889" b="-1888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6284365" y="-1774772"/>
            <a:ext cx="3549544" cy="3549544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4939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4738456" y="8512228"/>
            <a:ext cx="3549544" cy="3549544"/>
            <a:chOff x="0" y="0"/>
            <a:chExt cx="1708150" cy="17081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CD4939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-1264046" y="5277855"/>
            <a:ext cx="3549544" cy="3549544"/>
            <a:chOff x="0" y="0"/>
            <a:chExt cx="1708150" cy="17081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</p:grpSp>
      <p:sp>
        <p:nvSpPr>
          <p:cNvPr id="17" name="TextBox 17"/>
          <p:cNvSpPr txBox="1"/>
          <p:nvPr/>
        </p:nvSpPr>
        <p:spPr>
          <a:xfrm rot="5400000">
            <a:off x="14767516" y="4949190"/>
            <a:ext cx="5372186" cy="388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ru-RU" sz="2400" b="0" i="0" spc="144" dirty="0" smtClean="0">
                <a:solidFill>
                  <a:srgbClr val="FFFFFF"/>
                </a:solidFill>
                <a:latin typeface="Bicubik"/>
              </a:rPr>
              <a:t>СТАРТОВЫЙ КОНТЕКСТ</a:t>
            </a:r>
            <a:endParaRPr lang="en-US" sz="2400" b="0" i="0" spc="144" dirty="0">
              <a:solidFill>
                <a:srgbClr val="FFFFFF"/>
              </a:solidFill>
              <a:latin typeface="Bicubi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81356" y="971882"/>
            <a:ext cx="34857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652 ученика  59 учителей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65579" y="5426954"/>
            <a:ext cx="2043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СИСТЕМНО-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УПРАВЛЕНЧЕСКИЙ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79381" y="6929192"/>
            <a:ext cx="1991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СОЦИАЛЬНО-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ПЕДАГОГИЧЕСКИЙ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33718" y="8365704"/>
            <a:ext cx="2055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ОБРАЗОВАТЕЛЬНО-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СЕТЕВОЙ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585195775"/>
              </p:ext>
            </p:extLst>
          </p:nvPr>
        </p:nvGraphicFramePr>
        <p:xfrm>
          <a:off x="-1868809" y="2032277"/>
          <a:ext cx="12192000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956574816"/>
              </p:ext>
            </p:extLst>
          </p:nvPr>
        </p:nvGraphicFramePr>
        <p:xfrm>
          <a:off x="9691045" y="1083681"/>
          <a:ext cx="8504805" cy="7078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056568" y="3888660"/>
            <a:ext cx="2112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ИННОВАЦИОННО –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ДЕЯТЕЛЬНОСТНЫЙ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26784" y="2809146"/>
            <a:ext cx="3513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ФАКТОРЫ УСПЕШНОСТИ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4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0" y="-318766"/>
            <a:ext cx="11570864" cy="1157086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8124825"/>
            <a:ext cx="5514914" cy="1089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b="0" i="0" spc="-80">
                <a:solidFill>
                  <a:srgbClr val="FFFFFF"/>
                </a:solidFill>
                <a:latin typeface="Bicubik"/>
              </a:rPr>
              <a:t>Цель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6863" y="624483"/>
            <a:ext cx="6077701" cy="4555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19"/>
              </a:lnSpc>
            </a:pP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Создание </a:t>
            </a:r>
            <a:r>
              <a:rPr lang="ru-RU" sz="4000" dirty="0">
                <a:solidFill>
                  <a:schemeClr val="bg1"/>
                </a:solidFill>
                <a:latin typeface="+mj-lt"/>
              </a:rPr>
              <a:t>сети школ, реализующих систему управления качеством гуманитарного образования в условиях эффективного использования цифровых технологий</a:t>
            </a:r>
            <a:r>
              <a:rPr lang="en-US" sz="6000" i="0" spc="204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6000" i="0" spc="204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588042" y="624483"/>
            <a:ext cx="6103159" cy="1384995"/>
          </a:xfrm>
          <a:prstGeom prst="rect">
            <a:avLst/>
          </a:prstGeom>
          <a:solidFill>
            <a:srgbClr val="CD4939"/>
          </a:solidFill>
        </p:spPr>
        <p:txBody>
          <a:bodyPr lIns="0" tIns="0" rIns="0" bIns="0" rtlCol="0" anchor="t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адаптация традиционных педагогических технологий путем внедрения в образовательную практику современных цифровых технологий и ресурсов для преодоления цифрового разрыва между субъектами педагогического процесса</a:t>
            </a:r>
            <a:endParaRPr lang="en-US" sz="3000" b="0" i="0" dirty="0">
              <a:solidFill>
                <a:schemeClr val="bg1"/>
              </a:solidFill>
              <a:latin typeface="Anonymous Pro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8534400" y="1028700"/>
            <a:ext cx="2266950" cy="226695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0AD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1643242" y="2829149"/>
            <a:ext cx="5671258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внедрение цифровых методов гуманитарных наук в преподавание дисциплин соответствующих предметных областей основного и среднего общего образования</a:t>
            </a:r>
            <a:endParaRPr lang="en-US" sz="3000" b="0" i="0" dirty="0">
              <a:solidFill>
                <a:schemeClr val="bg1"/>
              </a:solidFill>
              <a:latin typeface="Anonymous Pro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8534400" y="4010025"/>
            <a:ext cx="2266950" cy="2266950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0AD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1692878" y="4659770"/>
            <a:ext cx="5671258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создание организационных инноваций по внедрению электронного обучения, дистанционных образовательных технологий и осознанного выбора обучающимися индивидуальных образовательных траекторий</a:t>
            </a:r>
            <a:endParaRPr lang="en-US" sz="3000" b="0" i="0" dirty="0">
              <a:solidFill>
                <a:schemeClr val="bg1"/>
              </a:solidFill>
              <a:latin typeface="Anonymous Pro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8534400" y="6946900"/>
            <a:ext cx="2266950" cy="226695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0AD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10668" y="1333785"/>
            <a:ext cx="1514414" cy="1514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28328" y="4659770"/>
            <a:ext cx="1279094" cy="9674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22215" y="7534715"/>
            <a:ext cx="1091320" cy="109132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1643242" y="6623734"/>
            <a:ext cx="56712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личностной самореализации обучающихся на основе осознанного применения цифровых технологий и ресурсов в образовательной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692878" y="8302869"/>
            <a:ext cx="56216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распространение опыта и наработок сетевого сообщества в широкой педагогической среде регионов-участников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7721" y="402430"/>
            <a:ext cx="1604010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ru-RU" sz="4400" spc="-80" dirty="0" smtClean="0">
                <a:solidFill>
                  <a:srgbClr val="FFFFFF"/>
                </a:solidFill>
                <a:latin typeface="Bicubik" panose="02000503020000020004" charset="0"/>
              </a:rPr>
              <a:t>КОМПЕТЕНЦИИ</a:t>
            </a:r>
            <a:r>
              <a:rPr lang="ru-RU" sz="4400" spc="-80" dirty="0" smtClean="0">
                <a:solidFill>
                  <a:srgbClr val="FFFFFF"/>
                </a:solidFill>
                <a:latin typeface="Bicubik" panose="02000503020000020004" charset="0"/>
              </a:rPr>
              <a:t>,</a:t>
            </a:r>
          </a:p>
          <a:p>
            <a:pPr>
              <a:lnSpc>
                <a:spcPts val="8000"/>
              </a:lnSpc>
            </a:pPr>
            <a:r>
              <a:rPr lang="ru-RU" sz="4400" spc="-80" dirty="0" smtClean="0">
                <a:solidFill>
                  <a:srgbClr val="FFFFFF"/>
                </a:solidFill>
                <a:latin typeface="Bicubik" panose="02000503020000020004" charset="0"/>
              </a:rPr>
              <a:t>СФОРМИРОВАННЫЕ В РАМКАХ ПРОЕКТА</a:t>
            </a:r>
            <a:endParaRPr lang="en-US" sz="4400" b="0" i="0" spc="-80" dirty="0">
              <a:solidFill>
                <a:srgbClr val="FFFFFF"/>
              </a:solidFill>
              <a:latin typeface="Bicubik" panose="0200050302000002000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255826" y="3119159"/>
            <a:ext cx="16567772" cy="4934304"/>
            <a:chOff x="0" y="-454459"/>
            <a:chExt cx="22090363" cy="6579073"/>
          </a:xfrm>
        </p:grpSpPr>
        <p:sp>
          <p:nvSpPr>
            <p:cNvPr id="4" name="TextBox 4"/>
            <p:cNvSpPr txBox="1"/>
            <p:nvPr/>
          </p:nvSpPr>
          <p:spPr>
            <a:xfrm>
              <a:off x="0" y="-28575"/>
              <a:ext cx="9695277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Владение методами цифровых гуманитарных наук</a:t>
              </a:r>
              <a:endParaRPr lang="en-US" sz="3200" b="0" i="0" spc="320" dirty="0">
                <a:solidFill>
                  <a:schemeClr val="bg1"/>
                </a:solidFill>
                <a:latin typeface="Prompt Ligh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181159"/>
              <a:ext cx="9695277" cy="1107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Лидерские качества обучающихся по результатам международных</a:t>
              </a:r>
              <a:r>
                <a:rPr lang="ru-RU" dirty="0">
                  <a:solidFill>
                    <a:schemeClr val="bg1"/>
                  </a:solidFill>
                </a:rPr>
                <a:t>, федеральных и региональных исследований информационных, коммуникативных и социальных компетенций</a:t>
              </a:r>
              <a:endParaRPr lang="en-US" sz="3000" b="0" i="0" dirty="0">
                <a:solidFill>
                  <a:schemeClr val="bg1"/>
                </a:solidFill>
                <a:latin typeface="Prompt Light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729361"/>
              <a:ext cx="9695277" cy="1395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Компетенции, достаточные для продолжения обучения на</a:t>
              </a:r>
              <a:br>
                <a:rPr lang="ru-RU" dirty="0" smtClean="0">
                  <a:solidFill>
                    <a:schemeClr val="bg1"/>
                  </a:solidFill>
                </a:rPr>
              </a:br>
              <a:r>
                <a:rPr lang="ru-RU" dirty="0" smtClean="0">
                  <a:solidFill>
                    <a:schemeClr val="bg1"/>
                  </a:solidFill>
                </a:rPr>
                <a:t>гуманитарных специальностях </a:t>
              </a:r>
            </a:p>
            <a:p>
              <a:endParaRPr lang="en-US" sz="3200" b="0" i="0" spc="320" dirty="0">
                <a:solidFill>
                  <a:srgbClr val="FFFFFF"/>
                </a:solidFill>
                <a:latin typeface="Prompt Light"/>
              </a:endParaRPr>
            </a:p>
          </p:txBody>
        </p:sp>
        <p:sp>
          <p:nvSpPr>
            <p:cNvPr id="19" name="TextBox 4"/>
            <p:cNvSpPr txBox="1"/>
            <p:nvPr/>
          </p:nvSpPr>
          <p:spPr>
            <a:xfrm>
              <a:off x="12019112" y="-454459"/>
              <a:ext cx="9695277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Проекты, подготовленные с использованием методов цифровых гуманитарных наук</a:t>
              </a:r>
              <a:endParaRPr lang="en-US" sz="3200" b="0" i="0" spc="320" dirty="0">
                <a:solidFill>
                  <a:schemeClr val="bg1"/>
                </a:solidFill>
                <a:latin typeface="Prompt Light"/>
              </a:endParaRPr>
            </a:p>
          </p:txBody>
        </p:sp>
        <p:sp>
          <p:nvSpPr>
            <p:cNvPr id="20" name="TextBox 4"/>
            <p:cNvSpPr txBox="1"/>
            <p:nvPr/>
          </p:nvSpPr>
          <p:spPr>
            <a:xfrm>
              <a:off x="12395086" y="2071760"/>
              <a:ext cx="9695277" cy="1395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Участники профильных смен на региональном и </a:t>
              </a:r>
              <a:br>
                <a:rPr lang="ru-RU" dirty="0" smtClean="0">
                  <a:solidFill>
                    <a:schemeClr val="bg1"/>
                  </a:solidFill>
                </a:rPr>
              </a:br>
              <a:r>
                <a:rPr lang="ru-RU" dirty="0" smtClean="0">
                  <a:solidFill>
                    <a:schemeClr val="bg1"/>
                  </a:solidFill>
                </a:rPr>
                <a:t>федеральном уровнях</a:t>
              </a:r>
            </a:p>
            <a:p>
              <a:endParaRPr lang="en-US" sz="3200" b="0" i="0" spc="320" dirty="0">
                <a:solidFill>
                  <a:schemeClr val="bg1"/>
                </a:solidFill>
                <a:latin typeface="Prompt Light"/>
              </a:endParaRPr>
            </a:p>
          </p:txBody>
        </p:sp>
        <p:sp>
          <p:nvSpPr>
            <p:cNvPr id="21" name="TextBox 4"/>
            <p:cNvSpPr txBox="1"/>
            <p:nvPr/>
          </p:nvSpPr>
          <p:spPr>
            <a:xfrm>
              <a:off x="11683777" y="4872990"/>
              <a:ext cx="9695277" cy="1107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Выпускники обучаются </a:t>
              </a:r>
            </a:p>
            <a:p>
              <a:r>
                <a:rPr lang="ru-RU" dirty="0" smtClean="0">
                  <a:solidFill>
                    <a:schemeClr val="bg1"/>
                  </a:solidFill>
                </a:rPr>
                <a:t>на гуманитарных  </a:t>
              </a:r>
            </a:p>
            <a:p>
              <a:r>
                <a:rPr lang="ru-RU" dirty="0" smtClean="0">
                  <a:solidFill>
                    <a:schemeClr val="bg1"/>
                  </a:solidFill>
                </a:rPr>
                <a:t>специальностях в ВУЗах</a:t>
              </a:r>
              <a:endParaRPr lang="en-US" sz="3200" b="0" i="0" spc="320" dirty="0">
                <a:solidFill>
                  <a:schemeClr val="bg1"/>
                </a:solidFill>
                <a:latin typeface="Prompt Light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13036" y="4768268"/>
            <a:ext cx="6274964" cy="627496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92518" y="1697939"/>
            <a:ext cx="6506067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endParaRPr lang="en-US" sz="2400" b="0" i="0" dirty="0">
              <a:solidFill>
                <a:srgbClr val="FFFFFF"/>
              </a:solidFill>
              <a:latin typeface="Prompt Light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84217" y="2519960"/>
            <a:ext cx="1834442" cy="181558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23 </a:t>
            </a:r>
          </a:p>
        </p:txBody>
      </p:sp>
      <p:sp>
        <p:nvSpPr>
          <p:cNvPr id="15" name="Овал 14"/>
          <p:cNvSpPr/>
          <p:nvPr/>
        </p:nvSpPr>
        <p:spPr>
          <a:xfrm>
            <a:off x="8435718" y="4593689"/>
            <a:ext cx="1834442" cy="181558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30%</a:t>
            </a:r>
          </a:p>
        </p:txBody>
      </p:sp>
      <p:sp>
        <p:nvSpPr>
          <p:cNvPr id="16" name="Овал 15"/>
          <p:cNvSpPr/>
          <p:nvPr/>
        </p:nvSpPr>
        <p:spPr>
          <a:xfrm>
            <a:off x="7857044" y="6622450"/>
            <a:ext cx="1834442" cy="181558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70%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52525"/>
            <a:ext cx="8067614" cy="1089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ru-RU" sz="8000" b="0" i="0" spc="-80" dirty="0" smtClean="0">
                <a:solidFill>
                  <a:srgbClr val="FFFFFF"/>
                </a:solidFill>
                <a:latin typeface="Bicubik"/>
              </a:rPr>
              <a:t>АЛГОРИТМ</a:t>
            </a:r>
            <a:endParaRPr lang="en-US" sz="8000" b="0" i="0" spc="-80" dirty="0">
              <a:solidFill>
                <a:srgbClr val="FFFFFF"/>
              </a:solidFill>
              <a:latin typeface="Bicubik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2357137"/>
            <a:ext cx="7271458" cy="527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3200" b="0" i="0" spc="320" dirty="0" smtClean="0">
                <a:solidFill>
                  <a:srgbClr val="FFFFFF"/>
                </a:solidFill>
                <a:latin typeface="Prompt Light"/>
              </a:rPr>
              <a:t>Подготовительный этап</a:t>
            </a:r>
            <a:endParaRPr lang="en-US" sz="3200" b="0" i="0" spc="320" dirty="0">
              <a:solidFill>
                <a:srgbClr val="FFFFFF"/>
              </a:solidFill>
              <a:latin typeface="Prompt Ligh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6661080"/>
            <a:ext cx="727145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028700" y="9936410"/>
            <a:ext cx="727145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endParaRPr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289039" y="1389079"/>
            <a:ext cx="6970261" cy="6970233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3513" r="-23513"/>
              </a:stretch>
            </a:blip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013036" y="4768268"/>
            <a:ext cx="6274964" cy="627496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5400000">
            <a:off x="13569449" y="4561802"/>
            <a:ext cx="8332200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ru-RU" sz="2400" b="0" i="0" dirty="0" smtClean="0">
                <a:solidFill>
                  <a:srgbClr val="FFFFFF"/>
                </a:solidFill>
                <a:latin typeface="Prompt Light"/>
              </a:rPr>
              <a:t>Формирование условий инновационной деятельности </a:t>
            </a:r>
            <a:endParaRPr lang="en-US" sz="2400" b="0" i="0" dirty="0">
              <a:solidFill>
                <a:srgbClr val="FFFFFF"/>
              </a:solidFill>
              <a:latin typeface="Prompt Light"/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1028700" y="4241201"/>
            <a:ext cx="7271458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3200" b="0" i="0" spc="320" dirty="0" smtClean="0">
                <a:solidFill>
                  <a:srgbClr val="FFFFFF"/>
                </a:solidFill>
                <a:latin typeface="Prompt Light"/>
              </a:rPr>
              <a:t>Практический этап</a:t>
            </a:r>
            <a:endParaRPr lang="en-US" sz="3200" b="0" i="0" spc="320" dirty="0">
              <a:solidFill>
                <a:srgbClr val="FFFFFF"/>
              </a:solidFill>
              <a:latin typeface="Prompt Light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971550" y="6306468"/>
            <a:ext cx="7271458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3200" b="0" i="0" spc="320" dirty="0" smtClean="0">
                <a:solidFill>
                  <a:srgbClr val="FFFFFF"/>
                </a:solidFill>
                <a:latin typeface="Prompt Light"/>
              </a:rPr>
              <a:t>Обобщающий этап</a:t>
            </a:r>
            <a:endParaRPr lang="en-US" sz="3200" b="0" i="0" spc="320" dirty="0">
              <a:solidFill>
                <a:srgbClr val="FFFFFF"/>
              </a:solidFill>
              <a:latin typeface="Prompt Light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991161" y="8216222"/>
            <a:ext cx="7271458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3200" b="0" i="0" spc="320" dirty="0" smtClean="0">
                <a:solidFill>
                  <a:srgbClr val="FFFFFF"/>
                </a:solidFill>
                <a:latin typeface="Prompt Light"/>
              </a:rPr>
              <a:t>Внедренческий этап</a:t>
            </a:r>
            <a:endParaRPr lang="en-US" sz="3200" b="0" i="0" spc="320" dirty="0">
              <a:solidFill>
                <a:srgbClr val="FFFFFF"/>
              </a:solidFill>
              <a:latin typeface="Prompt Ligh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67814" y="2971479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Ознакомление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педагогического коллектива гимназии с современными подходами к использованию цифровых технологий и ресурсов в педагогическом процессе.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информационной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компетентности субъектов педагогического процесса.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функции методической службы с учетом работы в условиях проектного офиса.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67814" y="4941506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квалификации педагогов, обмен опытом по внедрению педагогических технологий с использованием цифровых технологий и ресурсов. Проведение серии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вебинаров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учителей школ партнеров по использованию цифровых технологий в образовательном процессе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86799" y="6911533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Апробация возможностей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создания исследовательских проектов обучающихся на основе применения методов цифровых гуманитарных наук.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банка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данных,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необходимого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проведения исследовательских работ в области гуманитарных наук с применением цифровых методов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67814" y="8945911"/>
            <a:ext cx="9144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мероприятий по обмену опытом: конференции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«Педагогические проблемы использования методов исследования цифровых гуманитарных наук»,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серии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вебинаров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демонстрирующих результаты проекта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417" y="1596530"/>
            <a:ext cx="5787802" cy="5448300"/>
          </a:xfrm>
          <a:prstGeom prst="ellipse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028700" y="1152525"/>
            <a:ext cx="8067614" cy="1089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ru-RU" sz="8000" spc="-80" dirty="0" smtClean="0">
                <a:solidFill>
                  <a:srgbClr val="FFFFFF"/>
                </a:solidFill>
                <a:latin typeface="Bicubik"/>
              </a:rPr>
              <a:t>РЕЗУЛЬТАТЫ</a:t>
            </a:r>
            <a:endParaRPr lang="en-US" sz="8000" b="0" i="0" spc="-80" dirty="0">
              <a:solidFill>
                <a:srgbClr val="FFFFFF"/>
              </a:solidFill>
              <a:latin typeface="Bicubik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936410"/>
            <a:ext cx="727145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70690" y="4745899"/>
            <a:ext cx="6274964" cy="627496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5400000">
            <a:off x="15026448" y="6367207"/>
            <a:ext cx="5362839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endParaRPr lang="en-US" sz="2400" b="0" i="0" dirty="0">
              <a:solidFill>
                <a:srgbClr val="FFFFFF"/>
              </a:solidFill>
              <a:latin typeface="Prompt Ligh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2556632"/>
            <a:ext cx="9144000" cy="16970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Доля учителей, освоивших методику преподавания по </a:t>
            </a:r>
            <a:r>
              <a:rPr lang="ru-RU" sz="24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межпредметным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 технологиям и </a:t>
            </a:r>
            <a:r>
              <a:rPr lang="ru-RU" sz="24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реализующих 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ее в образовательном процессе, в общей численности </a:t>
            </a:r>
            <a:r>
              <a:rPr lang="ru-RU" sz="24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учителей</a:t>
            </a:r>
            <a:endParaRPr lang="ru-RU" sz="2400" b="1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7574" y="4883976"/>
            <a:ext cx="9144000" cy="22510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Гимназией инициировано создание образовательной сети: </a:t>
            </a:r>
            <a:endParaRPr lang="ru-RU" sz="2400" dirty="0" smtClean="0">
              <a:solidFill>
                <a:schemeClr val="bg1"/>
              </a:solidFill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федерального 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уровня –1; </a:t>
            </a:r>
            <a:endParaRPr lang="ru-RU" sz="2400" dirty="0" smtClean="0">
              <a:solidFill>
                <a:schemeClr val="bg1"/>
              </a:solidFill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регионального 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уровня –1. </a:t>
            </a:r>
            <a:endParaRPr lang="ru-RU" sz="2400" dirty="0" smtClean="0">
              <a:solidFill>
                <a:schemeClr val="bg1"/>
              </a:solidFill>
              <a:latin typeface="+mj-lt"/>
              <a:ea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endParaRPr lang="ru-RU" sz="2400" b="1" dirty="0" smtClean="0">
              <a:solidFill>
                <a:schemeClr val="bg1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885899" y="3728737"/>
            <a:ext cx="1834442" cy="181558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73%</a:t>
            </a:r>
          </a:p>
        </p:txBody>
      </p:sp>
      <p:sp>
        <p:nvSpPr>
          <p:cNvPr id="15" name="Овал 14"/>
          <p:cNvSpPr/>
          <p:nvPr/>
        </p:nvSpPr>
        <p:spPr>
          <a:xfrm>
            <a:off x="4953000" y="5828390"/>
            <a:ext cx="1834442" cy="181558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55</a:t>
            </a:r>
          </a:p>
        </p:txBody>
      </p:sp>
      <p:sp>
        <p:nvSpPr>
          <p:cNvPr id="16" name="Овал 15"/>
          <p:cNvSpPr/>
          <p:nvPr/>
        </p:nvSpPr>
        <p:spPr>
          <a:xfrm>
            <a:off x="7034724" y="7670598"/>
            <a:ext cx="1834442" cy="181558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64636" y="6453894"/>
            <a:ext cx="9144000" cy="11430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Учреждений 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endParaRPr lang="ru-RU" sz="2400" b="1" dirty="0" smtClean="0">
              <a:solidFill>
                <a:schemeClr val="bg1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14800" y="8270543"/>
            <a:ext cx="9144000" cy="5890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Регионов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4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0" y="-641932"/>
            <a:ext cx="11570864" cy="1157086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11678" y="8312753"/>
            <a:ext cx="10095744" cy="14695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ru-RU" sz="5600" b="0" i="0" spc="-56" dirty="0" smtClean="0">
                <a:solidFill>
                  <a:srgbClr val="FFFFFF"/>
                </a:solidFill>
                <a:latin typeface="Bicubik"/>
              </a:rPr>
              <a:t>ИТОГОВЫЙ </a:t>
            </a:r>
          </a:p>
          <a:p>
            <a:pPr>
              <a:lnSpc>
                <a:spcPts val="5600"/>
              </a:lnSpc>
            </a:pPr>
            <a:r>
              <a:rPr lang="ru-RU" sz="5600" b="0" i="0" spc="-56" dirty="0" smtClean="0">
                <a:solidFill>
                  <a:srgbClr val="FFFFFF"/>
                </a:solidFill>
                <a:latin typeface="Bicubik"/>
              </a:rPr>
              <a:t>КОНТЕКСТ</a:t>
            </a:r>
            <a:endParaRPr lang="en-US" sz="5600" b="0" i="0" spc="-56" dirty="0">
              <a:solidFill>
                <a:srgbClr val="FFFFFF"/>
              </a:solidFill>
              <a:latin typeface="Bicubik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448" y="1470905"/>
            <a:ext cx="9060093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19"/>
              </a:lnSpc>
            </a:pPr>
            <a:r>
              <a:rPr lang="ru-RU" sz="3400" spc="204" dirty="0" smtClean="0">
                <a:solidFill>
                  <a:srgbClr val="FFFFFF"/>
                </a:solidFill>
                <a:latin typeface="+mj-lt"/>
              </a:rPr>
              <a:t>Создание сети школ</a:t>
            </a:r>
            <a:r>
              <a:rPr lang="ru-RU" sz="3400" i="0" spc="204" dirty="0" smtClean="0">
                <a:solidFill>
                  <a:srgbClr val="FFFFFF"/>
                </a:solidFill>
                <a:latin typeface="+mj-lt"/>
              </a:rPr>
              <a:t>, реализующих </a:t>
            </a:r>
            <a:br>
              <a:rPr lang="ru-RU" sz="3400" i="0" spc="204" dirty="0" smtClean="0">
                <a:solidFill>
                  <a:srgbClr val="FFFFFF"/>
                </a:solidFill>
                <a:latin typeface="+mj-lt"/>
              </a:rPr>
            </a:br>
            <a:r>
              <a:rPr lang="ru-RU" sz="3400" i="0" spc="204" dirty="0" smtClean="0">
                <a:solidFill>
                  <a:srgbClr val="FFFFFF"/>
                </a:solidFill>
                <a:latin typeface="+mj-lt"/>
              </a:rPr>
              <a:t>систему  управления качеством  </a:t>
            </a:r>
          </a:p>
          <a:p>
            <a:pPr>
              <a:lnSpc>
                <a:spcPts val="4419"/>
              </a:lnSpc>
            </a:pPr>
            <a:r>
              <a:rPr lang="ru-RU" sz="3400" spc="204" dirty="0" smtClean="0">
                <a:solidFill>
                  <a:srgbClr val="FFFFFF"/>
                </a:solidFill>
                <a:latin typeface="+mj-lt"/>
              </a:rPr>
              <a:t>гуманитарного образования</a:t>
            </a:r>
            <a:endParaRPr lang="ru-RU" sz="3399" i="0" spc="203" dirty="0" smtClean="0">
              <a:solidFill>
                <a:srgbClr val="FFFFFF"/>
              </a:solidFill>
              <a:latin typeface="+mj-lt"/>
            </a:endParaRPr>
          </a:p>
          <a:p>
            <a:pPr>
              <a:lnSpc>
                <a:spcPts val="4419"/>
              </a:lnSpc>
            </a:pPr>
            <a:r>
              <a:rPr lang="ru-RU" sz="3399" spc="203" dirty="0" smtClean="0">
                <a:solidFill>
                  <a:srgbClr val="FFFFFF"/>
                </a:solidFill>
                <a:latin typeface="+mj-lt"/>
              </a:rPr>
              <a:t>в условиях эффективного использования цифровых технологий и ресурсов </a:t>
            </a:r>
            <a:endParaRPr lang="en-US" sz="3399" i="0" spc="203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ts val="4420"/>
              </a:lnSpc>
            </a:pPr>
            <a:r>
              <a:rPr lang="en-US" sz="3400" i="0" spc="204" dirty="0">
                <a:solidFill>
                  <a:srgbClr val="FFFFFF"/>
                </a:solidFill>
                <a:latin typeface="Bicubik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607092" y="916907"/>
            <a:ext cx="6103159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разработаны методические рекомендации по использованию цифровых методов гуманитарных наук в преподавании дисциплин учебного плана соответствующих предметных областей</a:t>
            </a:r>
            <a:endParaRPr lang="en-US" sz="3000" b="0" i="0" dirty="0">
              <a:solidFill>
                <a:schemeClr val="bg1"/>
              </a:solidFill>
              <a:latin typeface="Anonymous Pro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8534400" y="1028700"/>
            <a:ext cx="2266950" cy="226695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0A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534400" y="4010025"/>
            <a:ext cx="2266950" cy="2266950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0A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534400" y="6946900"/>
            <a:ext cx="2266950" cy="226695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0AD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10668" y="1333785"/>
            <a:ext cx="1514414" cy="1514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28328" y="4659770"/>
            <a:ext cx="1279094" cy="9674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22215" y="7534715"/>
            <a:ext cx="1091320" cy="109132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1570864" y="2628900"/>
            <a:ext cx="63161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разработаны диагностические инструменты для оценки качества образования в условиях использования цифровых технологий и ресурсов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607092" y="4292190"/>
            <a:ext cx="5992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 комплект типовых нормативных документов, необходимых для оценки качества образования в условиях использования цифровых технологий и ресурсов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611613" y="5632314"/>
            <a:ext cx="61584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 видеоролик о результатах инновационной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</a:t>
            </a:r>
          </a:p>
          <a:p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вебинаров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675386" y="7711043"/>
            <a:ext cx="596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проведены курсы повышения квалификации для учителей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677</Words>
  <Application>Microsoft Office PowerPoint</Application>
  <PresentationFormat>Произвольный</PresentationFormat>
  <Paragraphs>95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Times New Roman</vt:lpstr>
      <vt:lpstr>Anonymous Pro</vt:lpstr>
      <vt:lpstr>Prompt Light</vt:lpstr>
      <vt:lpstr>Segoe UI</vt:lpstr>
      <vt:lpstr>Calibri</vt:lpstr>
      <vt:lpstr>Bicubik</vt:lpstr>
      <vt:lpstr>Symbol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"Гимназия №14" г. Глазов Удмуртская республика, копия</dc:title>
  <dc:creator>админ</dc:creator>
  <cp:lastModifiedBy>Пользователь Windows</cp:lastModifiedBy>
  <cp:revision>18</cp:revision>
  <dcterms:created xsi:type="dcterms:W3CDTF">2006-08-16T00:00:00Z</dcterms:created>
  <dcterms:modified xsi:type="dcterms:W3CDTF">2021-02-27T07:49:24Z</dcterms:modified>
  <dc:identifier>DADlinZzn9w</dc:identifier>
</cp:coreProperties>
</file>