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5" r:id="rId3"/>
    <p:sldId id="276" r:id="rId4"/>
    <p:sldId id="277" r:id="rId5"/>
    <p:sldId id="268" r:id="rId6"/>
    <p:sldId id="278" r:id="rId7"/>
    <p:sldId id="279" r:id="rId8"/>
    <p:sldId id="27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27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8" d="100"/>
          <a:sy n="78" d="100"/>
        </p:scale>
        <p:origin x="41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4BA41B-4268-4258-BC5F-BE7DADB166E8}" type="doc">
      <dgm:prSet loTypeId="urn:microsoft.com/office/officeart/2008/layout/RadialCluster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BE84FDB-E5B7-47BF-BA49-FEC629B86428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Работа на результат</a:t>
          </a: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B99A8E-5613-4D49-890A-82B5330D5BBF}" type="parTrans" cxnId="{CE79DD2F-5152-46F3-A139-E4FD8EE29998}">
      <dgm:prSet/>
      <dgm:spPr/>
      <dgm:t>
        <a:bodyPr/>
        <a:lstStyle/>
        <a:p>
          <a:endParaRPr lang="ru-RU" sz="2200" b="1"/>
        </a:p>
      </dgm:t>
    </dgm:pt>
    <dgm:pt modelId="{909FB8BD-87F4-4911-B63D-065844958BCC}" type="sibTrans" cxnId="{CE79DD2F-5152-46F3-A139-E4FD8EE29998}">
      <dgm:prSet/>
      <dgm:spPr/>
      <dgm:t>
        <a:bodyPr/>
        <a:lstStyle/>
        <a:p>
          <a:endParaRPr lang="ru-RU" sz="2200" b="1"/>
        </a:p>
      </dgm:t>
    </dgm:pt>
    <dgm:pt modelId="{56B48899-81D9-4E2E-8F01-052D01E5C2F8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четкое определение целей и задач на основе выявления проблемы</a:t>
          </a:r>
          <a:endParaRPr lang="ru-R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8CA871-219E-42DA-91FD-167F58480391}" type="parTrans" cxnId="{00C94F94-199F-4ED7-A52D-FDA7BE5AA7AB}">
      <dgm:prSet/>
      <dgm:spPr/>
      <dgm:t>
        <a:bodyPr/>
        <a:lstStyle/>
        <a:p>
          <a:endParaRPr lang="ru-RU" sz="2200" b="1"/>
        </a:p>
      </dgm:t>
    </dgm:pt>
    <dgm:pt modelId="{B383D20C-7F32-406B-968A-74D7BB4E26EB}" type="sibTrans" cxnId="{00C94F94-199F-4ED7-A52D-FDA7BE5AA7AB}">
      <dgm:prSet/>
      <dgm:spPr/>
      <dgm:t>
        <a:bodyPr/>
        <a:lstStyle/>
        <a:p>
          <a:endParaRPr lang="ru-RU" sz="2200" b="1"/>
        </a:p>
      </dgm:t>
    </dgm:pt>
    <dgm:pt modelId="{AE45B511-0A7A-4383-864F-9E528A04463C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учет интересов, потребностей и возможностей учащихся</a:t>
          </a:r>
          <a:endParaRPr lang="ru-R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EB91B6-11A6-4D55-BCEF-BA5BAF7D180A}" type="parTrans" cxnId="{120EB96C-BA5F-4BF3-A49C-240980FF23EE}">
      <dgm:prSet/>
      <dgm:spPr/>
      <dgm:t>
        <a:bodyPr/>
        <a:lstStyle/>
        <a:p>
          <a:endParaRPr lang="ru-RU" sz="2200" b="1"/>
        </a:p>
      </dgm:t>
    </dgm:pt>
    <dgm:pt modelId="{3976F6E7-E785-439F-B319-6D3F13B04F50}" type="sibTrans" cxnId="{120EB96C-BA5F-4BF3-A49C-240980FF23EE}">
      <dgm:prSet/>
      <dgm:spPr/>
      <dgm:t>
        <a:bodyPr/>
        <a:lstStyle/>
        <a:p>
          <a:endParaRPr lang="ru-RU" sz="2200" b="1"/>
        </a:p>
      </dgm:t>
    </dgm:pt>
    <dgm:pt modelId="{5052BC7E-C2AD-4488-852A-5CEB71E4A91F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определение содержания, форм, методов и средств в индивидуальной и коллективной деятельности с учащимися</a:t>
          </a:r>
          <a:endParaRPr lang="ru-R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68969B-38D3-4E22-9A02-80F6E0E76F96}" type="parTrans" cxnId="{2E0D23C9-2ADC-4328-B5D4-B8B926496B96}">
      <dgm:prSet/>
      <dgm:spPr/>
      <dgm:t>
        <a:bodyPr/>
        <a:lstStyle/>
        <a:p>
          <a:endParaRPr lang="ru-RU" sz="2200" b="1"/>
        </a:p>
      </dgm:t>
    </dgm:pt>
    <dgm:pt modelId="{AE5CA924-F5E3-4988-B4F8-EE27ABDE96FC}" type="sibTrans" cxnId="{2E0D23C9-2ADC-4328-B5D4-B8B926496B96}">
      <dgm:prSet/>
      <dgm:spPr/>
      <dgm:t>
        <a:bodyPr/>
        <a:lstStyle/>
        <a:p>
          <a:endParaRPr lang="ru-RU" sz="2200" b="1"/>
        </a:p>
      </dgm:t>
    </dgm:pt>
    <dgm:pt modelId="{1207EB2C-45D0-47F1-8276-FFB10A7B67C7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детальный анализ ресурсов и рисков</a:t>
          </a:r>
          <a:endParaRPr lang="ru-R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3D2382-612B-4FF3-9213-B4E0D1B74FC0}" type="parTrans" cxnId="{98DF97B8-10BA-44EB-AFBE-629142D5B3B7}">
      <dgm:prSet/>
      <dgm:spPr/>
      <dgm:t>
        <a:bodyPr/>
        <a:lstStyle/>
        <a:p>
          <a:endParaRPr lang="ru-RU" sz="2200" b="1"/>
        </a:p>
      </dgm:t>
    </dgm:pt>
    <dgm:pt modelId="{A1C2FDEB-F6C1-477C-B974-656407A08170}" type="sibTrans" cxnId="{98DF97B8-10BA-44EB-AFBE-629142D5B3B7}">
      <dgm:prSet/>
      <dgm:spPr/>
      <dgm:t>
        <a:bodyPr/>
        <a:lstStyle/>
        <a:p>
          <a:endParaRPr lang="ru-RU" sz="2200" b="1"/>
        </a:p>
      </dgm:t>
    </dgm:pt>
    <dgm:pt modelId="{A6D28969-A783-455A-BEF2-29051A25A0F6}" type="pres">
      <dgm:prSet presAssocID="{F34BA41B-4268-4258-BC5F-BE7DADB166E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8F4A43E-4B23-4581-9618-8B928A801C2E}" type="pres">
      <dgm:prSet presAssocID="{BBE84FDB-E5B7-47BF-BA49-FEC629B86428}" presName="singleCycle" presStyleCnt="0"/>
      <dgm:spPr/>
      <dgm:t>
        <a:bodyPr/>
        <a:lstStyle/>
        <a:p>
          <a:endParaRPr lang="ru-RU"/>
        </a:p>
      </dgm:t>
    </dgm:pt>
    <dgm:pt modelId="{CEA17930-23F9-47D9-9822-D4C9466A45AC}" type="pres">
      <dgm:prSet presAssocID="{BBE84FDB-E5B7-47BF-BA49-FEC629B86428}" presName="singleCenter" presStyleLbl="node1" presStyleIdx="0" presStyleCnt="5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9FE03A0F-DCEA-4CE9-9198-288AA7039CC1}" type="pres">
      <dgm:prSet presAssocID="{308CA871-219E-42DA-91FD-167F58480391}" presName="Name56" presStyleLbl="parChTrans1D2" presStyleIdx="0" presStyleCnt="4"/>
      <dgm:spPr/>
      <dgm:t>
        <a:bodyPr/>
        <a:lstStyle/>
        <a:p>
          <a:endParaRPr lang="ru-RU"/>
        </a:p>
      </dgm:t>
    </dgm:pt>
    <dgm:pt modelId="{D1BEEE56-B691-426E-A68A-3DFE473D2AA1}" type="pres">
      <dgm:prSet presAssocID="{56B48899-81D9-4E2E-8F01-052D01E5C2F8}" presName="text0" presStyleLbl="node1" presStyleIdx="1" presStyleCnt="5" custScaleX="355084" custScaleY="112508" custRadScaleRad="788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FB30B4-D60D-43EE-BDB3-89CCFD167B87}" type="pres">
      <dgm:prSet presAssocID="{0BEB91B6-11A6-4D55-BCEF-BA5BAF7D180A}" presName="Name56" presStyleLbl="parChTrans1D2" presStyleIdx="1" presStyleCnt="4"/>
      <dgm:spPr/>
      <dgm:t>
        <a:bodyPr/>
        <a:lstStyle/>
        <a:p>
          <a:endParaRPr lang="ru-RU"/>
        </a:p>
      </dgm:t>
    </dgm:pt>
    <dgm:pt modelId="{BAF012EB-1150-49CB-93D6-5D643C67C7C8}" type="pres">
      <dgm:prSet presAssocID="{AE45B511-0A7A-4383-864F-9E528A04463C}" presName="text0" presStyleLbl="node1" presStyleIdx="2" presStyleCnt="5" custScaleX="373466" custRadScaleRad="142902" custRadScaleInc="-17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E9E511-4F52-44B3-A060-D4065AC2A293}" type="pres">
      <dgm:prSet presAssocID="{1A68969B-38D3-4E22-9A02-80F6E0E76F96}" presName="Name56" presStyleLbl="parChTrans1D2" presStyleIdx="2" presStyleCnt="4"/>
      <dgm:spPr/>
      <dgm:t>
        <a:bodyPr/>
        <a:lstStyle/>
        <a:p>
          <a:endParaRPr lang="ru-RU"/>
        </a:p>
      </dgm:t>
    </dgm:pt>
    <dgm:pt modelId="{1F6CC7C4-730A-4224-B780-7338B53A3D65}" type="pres">
      <dgm:prSet presAssocID="{5052BC7E-C2AD-4488-852A-5CEB71E4A91F}" presName="text0" presStyleLbl="node1" presStyleIdx="3" presStyleCnt="5" custScaleX="474614" custScaleY="122921" custRadScaleRad="85012" custRadScaleInc="-28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6BE795-0C67-42F6-9A51-2266B1F6A0A1}" type="pres">
      <dgm:prSet presAssocID="{813D2382-612B-4FF3-9213-B4E0D1B74FC0}" presName="Name56" presStyleLbl="parChTrans1D2" presStyleIdx="3" presStyleCnt="4"/>
      <dgm:spPr/>
      <dgm:t>
        <a:bodyPr/>
        <a:lstStyle/>
        <a:p>
          <a:endParaRPr lang="ru-RU"/>
        </a:p>
      </dgm:t>
    </dgm:pt>
    <dgm:pt modelId="{24547E5E-75CC-4894-8137-4735F974ED91}" type="pres">
      <dgm:prSet presAssocID="{1207EB2C-45D0-47F1-8276-FFB10A7B67C7}" presName="text0" presStyleLbl="node1" presStyleIdx="4" presStyleCnt="5" custScaleX="346039" custRadScaleRad="136494" custRadScaleInc="11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51554E-560A-4FB0-87BE-803FB9732E6A}" type="presOf" srcId="{0BEB91B6-11A6-4D55-BCEF-BA5BAF7D180A}" destId="{48FB30B4-D60D-43EE-BDB3-89CCFD167B87}" srcOrd="0" destOrd="0" presId="urn:microsoft.com/office/officeart/2008/layout/RadialCluster"/>
    <dgm:cxn modelId="{EBD8C57B-E720-456B-9095-9593C39D0CD8}" type="presOf" srcId="{813D2382-612B-4FF3-9213-B4E0D1B74FC0}" destId="{5E6BE795-0C67-42F6-9A51-2266B1F6A0A1}" srcOrd="0" destOrd="0" presId="urn:microsoft.com/office/officeart/2008/layout/RadialCluster"/>
    <dgm:cxn modelId="{A0D0F0CC-1850-48F0-A86D-6DC7D2BD988A}" type="presOf" srcId="{5052BC7E-C2AD-4488-852A-5CEB71E4A91F}" destId="{1F6CC7C4-730A-4224-B780-7338B53A3D65}" srcOrd="0" destOrd="0" presId="urn:microsoft.com/office/officeart/2008/layout/RadialCluster"/>
    <dgm:cxn modelId="{95A1D5D3-095E-4211-A76D-3E7EC957A8CC}" type="presOf" srcId="{1207EB2C-45D0-47F1-8276-FFB10A7B67C7}" destId="{24547E5E-75CC-4894-8137-4735F974ED91}" srcOrd="0" destOrd="0" presId="urn:microsoft.com/office/officeart/2008/layout/RadialCluster"/>
    <dgm:cxn modelId="{014FBEAA-FDED-41DF-96A9-739A5279AE05}" type="presOf" srcId="{1A68969B-38D3-4E22-9A02-80F6E0E76F96}" destId="{22E9E511-4F52-44B3-A060-D4065AC2A293}" srcOrd="0" destOrd="0" presId="urn:microsoft.com/office/officeart/2008/layout/RadialCluster"/>
    <dgm:cxn modelId="{3A7F2EC0-2814-461D-9ACB-700385A382B2}" type="presOf" srcId="{308CA871-219E-42DA-91FD-167F58480391}" destId="{9FE03A0F-DCEA-4CE9-9198-288AA7039CC1}" srcOrd="0" destOrd="0" presId="urn:microsoft.com/office/officeart/2008/layout/RadialCluster"/>
    <dgm:cxn modelId="{00C94F94-199F-4ED7-A52D-FDA7BE5AA7AB}" srcId="{BBE84FDB-E5B7-47BF-BA49-FEC629B86428}" destId="{56B48899-81D9-4E2E-8F01-052D01E5C2F8}" srcOrd="0" destOrd="0" parTransId="{308CA871-219E-42DA-91FD-167F58480391}" sibTransId="{B383D20C-7F32-406B-968A-74D7BB4E26EB}"/>
    <dgm:cxn modelId="{357C37E6-13AB-4AEF-803E-FF581D459AB9}" type="presOf" srcId="{AE45B511-0A7A-4383-864F-9E528A04463C}" destId="{BAF012EB-1150-49CB-93D6-5D643C67C7C8}" srcOrd="0" destOrd="0" presId="urn:microsoft.com/office/officeart/2008/layout/RadialCluster"/>
    <dgm:cxn modelId="{2E0D23C9-2ADC-4328-B5D4-B8B926496B96}" srcId="{BBE84FDB-E5B7-47BF-BA49-FEC629B86428}" destId="{5052BC7E-C2AD-4488-852A-5CEB71E4A91F}" srcOrd="2" destOrd="0" parTransId="{1A68969B-38D3-4E22-9A02-80F6E0E76F96}" sibTransId="{AE5CA924-F5E3-4988-B4F8-EE27ABDE96FC}"/>
    <dgm:cxn modelId="{476C6EAC-9A24-4D9C-B5C9-AD7527E7E1D7}" type="presOf" srcId="{56B48899-81D9-4E2E-8F01-052D01E5C2F8}" destId="{D1BEEE56-B691-426E-A68A-3DFE473D2AA1}" srcOrd="0" destOrd="0" presId="urn:microsoft.com/office/officeart/2008/layout/RadialCluster"/>
    <dgm:cxn modelId="{98DF97B8-10BA-44EB-AFBE-629142D5B3B7}" srcId="{BBE84FDB-E5B7-47BF-BA49-FEC629B86428}" destId="{1207EB2C-45D0-47F1-8276-FFB10A7B67C7}" srcOrd="3" destOrd="0" parTransId="{813D2382-612B-4FF3-9213-B4E0D1B74FC0}" sibTransId="{A1C2FDEB-F6C1-477C-B974-656407A08170}"/>
    <dgm:cxn modelId="{CE79DD2F-5152-46F3-A139-E4FD8EE29998}" srcId="{F34BA41B-4268-4258-BC5F-BE7DADB166E8}" destId="{BBE84FDB-E5B7-47BF-BA49-FEC629B86428}" srcOrd="0" destOrd="0" parTransId="{A8B99A8E-5613-4D49-890A-82B5330D5BBF}" sibTransId="{909FB8BD-87F4-4911-B63D-065844958BCC}"/>
    <dgm:cxn modelId="{3186ED6D-0D6A-4677-A268-7D829739CBEB}" type="presOf" srcId="{F34BA41B-4268-4258-BC5F-BE7DADB166E8}" destId="{A6D28969-A783-455A-BEF2-29051A25A0F6}" srcOrd="0" destOrd="0" presId="urn:microsoft.com/office/officeart/2008/layout/RadialCluster"/>
    <dgm:cxn modelId="{A97A2C2B-222E-4EB6-A401-A0CFCB57A1F8}" type="presOf" srcId="{BBE84FDB-E5B7-47BF-BA49-FEC629B86428}" destId="{CEA17930-23F9-47D9-9822-D4C9466A45AC}" srcOrd="0" destOrd="0" presId="urn:microsoft.com/office/officeart/2008/layout/RadialCluster"/>
    <dgm:cxn modelId="{120EB96C-BA5F-4BF3-A49C-240980FF23EE}" srcId="{BBE84FDB-E5B7-47BF-BA49-FEC629B86428}" destId="{AE45B511-0A7A-4383-864F-9E528A04463C}" srcOrd="1" destOrd="0" parTransId="{0BEB91B6-11A6-4D55-BCEF-BA5BAF7D180A}" sibTransId="{3976F6E7-E785-439F-B319-6D3F13B04F50}"/>
    <dgm:cxn modelId="{F17E23A5-6686-48AF-98A4-8ACE815E00EE}" type="presParOf" srcId="{A6D28969-A783-455A-BEF2-29051A25A0F6}" destId="{F8F4A43E-4B23-4581-9618-8B928A801C2E}" srcOrd="0" destOrd="0" presId="urn:microsoft.com/office/officeart/2008/layout/RadialCluster"/>
    <dgm:cxn modelId="{8EACE50C-C4F6-4524-8CC5-F9A73A81B284}" type="presParOf" srcId="{F8F4A43E-4B23-4581-9618-8B928A801C2E}" destId="{CEA17930-23F9-47D9-9822-D4C9466A45AC}" srcOrd="0" destOrd="0" presId="urn:microsoft.com/office/officeart/2008/layout/RadialCluster"/>
    <dgm:cxn modelId="{2305D847-D180-4671-B615-2A836EF7681C}" type="presParOf" srcId="{F8F4A43E-4B23-4581-9618-8B928A801C2E}" destId="{9FE03A0F-DCEA-4CE9-9198-288AA7039CC1}" srcOrd="1" destOrd="0" presId="urn:microsoft.com/office/officeart/2008/layout/RadialCluster"/>
    <dgm:cxn modelId="{0E497D7F-3FDE-497A-BC7F-683FBA01F3DC}" type="presParOf" srcId="{F8F4A43E-4B23-4581-9618-8B928A801C2E}" destId="{D1BEEE56-B691-426E-A68A-3DFE473D2AA1}" srcOrd="2" destOrd="0" presId="urn:microsoft.com/office/officeart/2008/layout/RadialCluster"/>
    <dgm:cxn modelId="{5EB1CF3B-BDE0-4C10-BBD3-C12A9D2CFE50}" type="presParOf" srcId="{F8F4A43E-4B23-4581-9618-8B928A801C2E}" destId="{48FB30B4-D60D-43EE-BDB3-89CCFD167B87}" srcOrd="3" destOrd="0" presId="urn:microsoft.com/office/officeart/2008/layout/RadialCluster"/>
    <dgm:cxn modelId="{CFC932BF-670D-4659-956C-9F7E13FBF82B}" type="presParOf" srcId="{F8F4A43E-4B23-4581-9618-8B928A801C2E}" destId="{BAF012EB-1150-49CB-93D6-5D643C67C7C8}" srcOrd="4" destOrd="0" presId="urn:microsoft.com/office/officeart/2008/layout/RadialCluster"/>
    <dgm:cxn modelId="{2A6B0C0F-D4F7-4039-B13E-08BA321DB1E3}" type="presParOf" srcId="{F8F4A43E-4B23-4581-9618-8B928A801C2E}" destId="{22E9E511-4F52-44B3-A060-D4065AC2A293}" srcOrd="5" destOrd="0" presId="urn:microsoft.com/office/officeart/2008/layout/RadialCluster"/>
    <dgm:cxn modelId="{BB0E76DF-E7CD-4067-9DCF-7EB4C6E845B2}" type="presParOf" srcId="{F8F4A43E-4B23-4581-9618-8B928A801C2E}" destId="{1F6CC7C4-730A-4224-B780-7338B53A3D65}" srcOrd="6" destOrd="0" presId="urn:microsoft.com/office/officeart/2008/layout/RadialCluster"/>
    <dgm:cxn modelId="{B151B138-71E6-445D-A04D-EAB3373C448A}" type="presParOf" srcId="{F8F4A43E-4B23-4581-9618-8B928A801C2E}" destId="{5E6BE795-0C67-42F6-9A51-2266B1F6A0A1}" srcOrd="7" destOrd="0" presId="urn:microsoft.com/office/officeart/2008/layout/RadialCluster"/>
    <dgm:cxn modelId="{A9EB7A4F-5997-4641-94AB-5284E6E70A68}" type="presParOf" srcId="{F8F4A43E-4B23-4581-9618-8B928A801C2E}" destId="{24547E5E-75CC-4894-8137-4735F974ED91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39E2B3-C818-4767-A44B-86F40E61395F}" type="doc">
      <dgm:prSet loTypeId="urn:microsoft.com/office/officeart/2005/8/layout/hProcess9" loCatId="process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E2109C7-B669-4A32-8A60-414B78DE2273}">
      <dgm:prSet phldrT="[Текст]" custT="1"/>
      <dgm:spPr/>
      <dgm:t>
        <a:bodyPr/>
        <a:lstStyle/>
        <a:p>
          <a:r>
            <a:rPr lang="ru-RU" sz="17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Локальные нормативные акты</a:t>
          </a:r>
          <a:endParaRPr lang="ru-RU" sz="17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04E954-95A8-439E-A6C6-31D9254677FC}" type="parTrans" cxnId="{84DB21DD-61E5-41CA-A689-C738E309AA1A}">
      <dgm:prSet/>
      <dgm:spPr/>
      <dgm:t>
        <a:bodyPr/>
        <a:lstStyle/>
        <a:p>
          <a:endParaRPr lang="ru-RU" sz="17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16179C-811B-485A-B782-C5F50555DEF9}" type="sibTrans" cxnId="{84DB21DD-61E5-41CA-A689-C738E309AA1A}">
      <dgm:prSet/>
      <dgm:spPr/>
      <dgm:t>
        <a:bodyPr/>
        <a:lstStyle/>
        <a:p>
          <a:endParaRPr lang="ru-RU" sz="17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BB0CD0-4897-4464-AB92-79F7CF26D761}">
      <dgm:prSet phldrT="[Текст]" custT="1"/>
      <dgm:spPr/>
      <dgm:t>
        <a:bodyPr/>
        <a:lstStyle/>
        <a:p>
          <a:r>
            <a:rPr lang="ru-RU" sz="17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Повышение квалификации классных руководителей</a:t>
          </a:r>
          <a:endParaRPr lang="ru-RU" sz="17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87B25E-2A0E-4F61-99B2-125BFEB55C11}" type="parTrans" cxnId="{C8E12326-AD38-4035-9CE8-5D42CD38708C}">
      <dgm:prSet/>
      <dgm:spPr/>
      <dgm:t>
        <a:bodyPr/>
        <a:lstStyle/>
        <a:p>
          <a:endParaRPr lang="ru-RU" sz="17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2B2FC8-FD49-4A92-9773-9DB6854C7608}" type="sibTrans" cxnId="{C8E12326-AD38-4035-9CE8-5D42CD38708C}">
      <dgm:prSet/>
      <dgm:spPr/>
      <dgm:t>
        <a:bodyPr/>
        <a:lstStyle/>
        <a:p>
          <a:endParaRPr lang="ru-RU" sz="17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BB349B-7A30-4898-902D-D32B2AD79D7B}">
      <dgm:prSet phldrT="[Текст]" custT="1"/>
      <dgm:spPr/>
      <dgm:t>
        <a:bodyPr/>
        <a:lstStyle/>
        <a:p>
          <a:r>
            <a:rPr lang="ru-RU" sz="17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Критерии и показатели эффективности деятельности классного руководителя</a:t>
          </a:r>
          <a:endParaRPr lang="ru-RU" sz="17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C6961A-94A6-42FF-A1F1-A8CE377D069C}" type="parTrans" cxnId="{A3B65DD1-11C5-4B2D-8A84-C12B03F294A0}">
      <dgm:prSet/>
      <dgm:spPr/>
      <dgm:t>
        <a:bodyPr/>
        <a:lstStyle/>
        <a:p>
          <a:endParaRPr lang="ru-RU" sz="17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A64DD2-90BF-4183-894F-E49F9C5F0FD9}" type="sibTrans" cxnId="{A3B65DD1-11C5-4B2D-8A84-C12B03F294A0}">
      <dgm:prSet/>
      <dgm:spPr/>
      <dgm:t>
        <a:bodyPr/>
        <a:lstStyle/>
        <a:p>
          <a:endParaRPr lang="ru-RU" sz="17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61939D-9493-49B7-8ECD-7F16CD702C63}">
      <dgm:prSet custT="1"/>
      <dgm:spPr/>
      <dgm:t>
        <a:bodyPr/>
        <a:lstStyle/>
        <a:p>
          <a:r>
            <a:rPr lang="ru-RU" sz="17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Механизмы распространения опыта </a:t>
          </a:r>
          <a:endParaRPr lang="ru-RU" sz="17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8CBA91-07BF-4582-A2E0-4B907451F834}" type="parTrans" cxnId="{3E841025-BC10-47DF-9188-F95BD8FE5333}">
      <dgm:prSet/>
      <dgm:spPr/>
      <dgm:t>
        <a:bodyPr/>
        <a:lstStyle/>
        <a:p>
          <a:endParaRPr lang="ru-RU" sz="17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D3937A-951B-4DFE-94B5-7D7CF0EC5BBA}" type="sibTrans" cxnId="{3E841025-BC10-47DF-9188-F95BD8FE5333}">
      <dgm:prSet/>
      <dgm:spPr/>
      <dgm:t>
        <a:bodyPr/>
        <a:lstStyle/>
        <a:p>
          <a:endParaRPr lang="ru-RU" sz="17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5027A6-C758-4251-82FF-9652B56C5469}">
      <dgm:prSet custT="1"/>
      <dgm:spPr/>
      <dgm:t>
        <a:bodyPr/>
        <a:lstStyle/>
        <a:p>
          <a:r>
            <a:rPr lang="ru-RU" sz="17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Разработка и реализация классными руководителями образовательных проектов</a:t>
          </a:r>
          <a:endParaRPr lang="ru-RU" sz="17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55B5DA-828B-4F0D-A5BF-510DA75EDAE0}" type="parTrans" cxnId="{D31FC601-F715-455B-8C81-E346A1A121A0}">
      <dgm:prSet/>
      <dgm:spPr/>
      <dgm:t>
        <a:bodyPr/>
        <a:lstStyle/>
        <a:p>
          <a:endParaRPr lang="ru-RU" sz="17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B17664-D712-4857-8242-AAEA13B760C7}" type="sibTrans" cxnId="{D31FC601-F715-455B-8C81-E346A1A121A0}">
      <dgm:prSet/>
      <dgm:spPr/>
      <dgm:t>
        <a:bodyPr/>
        <a:lstStyle/>
        <a:p>
          <a:endParaRPr lang="ru-RU" sz="17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7B7BC8-2B0E-4BF1-A80B-03CCFEC1D839}" type="pres">
      <dgm:prSet presAssocID="{E839E2B3-C818-4767-A44B-86F40E61395F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53B5D4-2245-4F45-B629-6880BD24AD19}" type="pres">
      <dgm:prSet presAssocID="{E839E2B3-C818-4767-A44B-86F40E61395F}" presName="arrow" presStyleLbl="bgShp" presStyleIdx="0" presStyleCnt="1" custScaleX="115107"/>
      <dgm:spPr/>
      <dgm:t>
        <a:bodyPr/>
        <a:lstStyle/>
        <a:p>
          <a:endParaRPr lang="ru-RU"/>
        </a:p>
      </dgm:t>
    </dgm:pt>
    <dgm:pt modelId="{362DDA16-7A8B-4804-8BE5-A00127E14FDD}" type="pres">
      <dgm:prSet presAssocID="{E839E2B3-C818-4767-A44B-86F40E61395F}" presName="linearProcess" presStyleCnt="0"/>
      <dgm:spPr/>
      <dgm:t>
        <a:bodyPr/>
        <a:lstStyle/>
        <a:p>
          <a:endParaRPr lang="ru-RU"/>
        </a:p>
      </dgm:t>
    </dgm:pt>
    <dgm:pt modelId="{2166A024-D77D-4F7B-B0EF-85538485B2FB}" type="pres">
      <dgm:prSet presAssocID="{EE2109C7-B669-4A32-8A60-414B78DE2273}" presName="textNode" presStyleLbl="node1" presStyleIdx="0" presStyleCnt="5" custScaleX="101976" custScaleY="1015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4D8784-6C61-4091-A8B1-41681E0B0E23}" type="pres">
      <dgm:prSet presAssocID="{0E16179C-811B-485A-B782-C5F50555DEF9}" presName="sibTrans" presStyleCnt="0"/>
      <dgm:spPr/>
      <dgm:t>
        <a:bodyPr/>
        <a:lstStyle/>
        <a:p>
          <a:endParaRPr lang="ru-RU"/>
        </a:p>
      </dgm:t>
    </dgm:pt>
    <dgm:pt modelId="{AB77C33A-539D-4382-B4DA-C5861A4204EB}" type="pres">
      <dgm:prSet presAssocID="{3BBB0CD0-4897-4464-AB92-79F7CF26D761}" presName="textNode" presStyleLbl="node1" presStyleIdx="1" presStyleCnt="5" custScaleX="95191" custLinFactNeighborX="0" custLinFactNeighborY="5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97244E-EED7-48FE-9A6B-001564684EA8}" type="pres">
      <dgm:prSet presAssocID="{E82B2FC8-FD49-4A92-9773-9DB6854C7608}" presName="sibTrans" presStyleCnt="0"/>
      <dgm:spPr/>
      <dgm:t>
        <a:bodyPr/>
        <a:lstStyle/>
        <a:p>
          <a:endParaRPr lang="ru-RU"/>
        </a:p>
      </dgm:t>
    </dgm:pt>
    <dgm:pt modelId="{E74B9CB9-B891-4130-A8EE-30CB945EA650}" type="pres">
      <dgm:prSet presAssocID="{B9BB349B-7A30-4898-902D-D32B2AD79D7B}" presName="textNode" presStyleLbl="node1" presStyleIdx="2" presStyleCnt="5" custScaleX="1047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F2BBB0-2027-4D84-B369-354E300FF268}" type="pres">
      <dgm:prSet presAssocID="{6EA64DD2-90BF-4183-894F-E49F9C5F0FD9}" presName="sibTrans" presStyleCnt="0"/>
      <dgm:spPr/>
      <dgm:t>
        <a:bodyPr/>
        <a:lstStyle/>
        <a:p>
          <a:endParaRPr lang="ru-RU"/>
        </a:p>
      </dgm:t>
    </dgm:pt>
    <dgm:pt modelId="{DC90FC91-8B8E-48A2-A3E5-C9963B4A07FA}" type="pres">
      <dgm:prSet presAssocID="{C45027A6-C758-4251-82FF-9652B56C5469}" presName="textNode" presStyleLbl="node1" presStyleIdx="3" presStyleCnt="5" custScaleX="110367" custScaleY="1015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58CFB5-D7F7-48B6-8C0E-34FE445E7B92}" type="pres">
      <dgm:prSet presAssocID="{CFB17664-D712-4857-8242-AAEA13B760C7}" presName="sibTrans" presStyleCnt="0"/>
      <dgm:spPr/>
      <dgm:t>
        <a:bodyPr/>
        <a:lstStyle/>
        <a:p>
          <a:endParaRPr lang="ru-RU"/>
        </a:p>
      </dgm:t>
    </dgm:pt>
    <dgm:pt modelId="{9A6368F3-0316-4CAF-BB47-E9139D7E5048}" type="pres">
      <dgm:prSet presAssocID="{C061939D-9493-49B7-8ECD-7F16CD702C63}" presName="textNode" presStyleLbl="node1" presStyleIdx="4" presStyleCnt="5" custScaleX="111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B65DD1-11C5-4B2D-8A84-C12B03F294A0}" srcId="{E839E2B3-C818-4767-A44B-86F40E61395F}" destId="{B9BB349B-7A30-4898-902D-D32B2AD79D7B}" srcOrd="2" destOrd="0" parTransId="{D9C6961A-94A6-42FF-A1F1-A8CE377D069C}" sibTransId="{6EA64DD2-90BF-4183-894F-E49F9C5F0FD9}"/>
    <dgm:cxn modelId="{38CC5E2C-73A8-486B-BDDE-69AD66C5BA2F}" type="presOf" srcId="{C061939D-9493-49B7-8ECD-7F16CD702C63}" destId="{9A6368F3-0316-4CAF-BB47-E9139D7E5048}" srcOrd="0" destOrd="0" presId="urn:microsoft.com/office/officeart/2005/8/layout/hProcess9"/>
    <dgm:cxn modelId="{B12D1280-16A1-4E84-AB63-EBFA1826A6DB}" type="presOf" srcId="{EE2109C7-B669-4A32-8A60-414B78DE2273}" destId="{2166A024-D77D-4F7B-B0EF-85538485B2FB}" srcOrd="0" destOrd="0" presId="urn:microsoft.com/office/officeart/2005/8/layout/hProcess9"/>
    <dgm:cxn modelId="{A224A6A8-BCBA-4169-B457-16A0A00847F0}" type="presOf" srcId="{C45027A6-C758-4251-82FF-9652B56C5469}" destId="{DC90FC91-8B8E-48A2-A3E5-C9963B4A07FA}" srcOrd="0" destOrd="0" presId="urn:microsoft.com/office/officeart/2005/8/layout/hProcess9"/>
    <dgm:cxn modelId="{84DB21DD-61E5-41CA-A689-C738E309AA1A}" srcId="{E839E2B3-C818-4767-A44B-86F40E61395F}" destId="{EE2109C7-B669-4A32-8A60-414B78DE2273}" srcOrd="0" destOrd="0" parTransId="{A404E954-95A8-439E-A6C6-31D9254677FC}" sibTransId="{0E16179C-811B-485A-B782-C5F50555DEF9}"/>
    <dgm:cxn modelId="{D31FC601-F715-455B-8C81-E346A1A121A0}" srcId="{E839E2B3-C818-4767-A44B-86F40E61395F}" destId="{C45027A6-C758-4251-82FF-9652B56C5469}" srcOrd="3" destOrd="0" parTransId="{3355B5DA-828B-4F0D-A5BF-510DA75EDAE0}" sibTransId="{CFB17664-D712-4857-8242-AAEA13B760C7}"/>
    <dgm:cxn modelId="{6107325F-BF3B-4A7D-B277-4609A444C5ED}" type="presOf" srcId="{B9BB349B-7A30-4898-902D-D32B2AD79D7B}" destId="{E74B9CB9-B891-4130-A8EE-30CB945EA650}" srcOrd="0" destOrd="0" presId="urn:microsoft.com/office/officeart/2005/8/layout/hProcess9"/>
    <dgm:cxn modelId="{BC647988-5B6A-410A-848C-790E51F8A02A}" type="presOf" srcId="{E839E2B3-C818-4767-A44B-86F40E61395F}" destId="{007B7BC8-2B0E-4BF1-A80B-03CCFEC1D839}" srcOrd="0" destOrd="0" presId="urn:microsoft.com/office/officeart/2005/8/layout/hProcess9"/>
    <dgm:cxn modelId="{3E841025-BC10-47DF-9188-F95BD8FE5333}" srcId="{E839E2B3-C818-4767-A44B-86F40E61395F}" destId="{C061939D-9493-49B7-8ECD-7F16CD702C63}" srcOrd="4" destOrd="0" parTransId="{228CBA91-07BF-4582-A2E0-4B907451F834}" sibTransId="{68D3937A-951B-4DFE-94B5-7D7CF0EC5BBA}"/>
    <dgm:cxn modelId="{4331997F-0124-4100-BD9D-F6D7F5622F34}" type="presOf" srcId="{3BBB0CD0-4897-4464-AB92-79F7CF26D761}" destId="{AB77C33A-539D-4382-B4DA-C5861A4204EB}" srcOrd="0" destOrd="0" presId="urn:microsoft.com/office/officeart/2005/8/layout/hProcess9"/>
    <dgm:cxn modelId="{C8E12326-AD38-4035-9CE8-5D42CD38708C}" srcId="{E839E2B3-C818-4767-A44B-86F40E61395F}" destId="{3BBB0CD0-4897-4464-AB92-79F7CF26D761}" srcOrd="1" destOrd="0" parTransId="{9E87B25E-2A0E-4F61-99B2-125BFEB55C11}" sibTransId="{E82B2FC8-FD49-4A92-9773-9DB6854C7608}"/>
    <dgm:cxn modelId="{138B3D0C-4B23-4416-89DC-82A10EF44156}" type="presParOf" srcId="{007B7BC8-2B0E-4BF1-A80B-03CCFEC1D839}" destId="{0853B5D4-2245-4F45-B629-6880BD24AD19}" srcOrd="0" destOrd="0" presId="urn:microsoft.com/office/officeart/2005/8/layout/hProcess9"/>
    <dgm:cxn modelId="{2333D27F-99E5-487B-B8C5-C171DB723E0A}" type="presParOf" srcId="{007B7BC8-2B0E-4BF1-A80B-03CCFEC1D839}" destId="{362DDA16-7A8B-4804-8BE5-A00127E14FDD}" srcOrd="1" destOrd="0" presId="urn:microsoft.com/office/officeart/2005/8/layout/hProcess9"/>
    <dgm:cxn modelId="{3ACF610A-02AA-4110-A862-56A680DC80F0}" type="presParOf" srcId="{362DDA16-7A8B-4804-8BE5-A00127E14FDD}" destId="{2166A024-D77D-4F7B-B0EF-85538485B2FB}" srcOrd="0" destOrd="0" presId="urn:microsoft.com/office/officeart/2005/8/layout/hProcess9"/>
    <dgm:cxn modelId="{4A23A5B4-6402-4402-A71B-35A07F847D9B}" type="presParOf" srcId="{362DDA16-7A8B-4804-8BE5-A00127E14FDD}" destId="{314D8784-6C61-4091-A8B1-41681E0B0E23}" srcOrd="1" destOrd="0" presId="urn:microsoft.com/office/officeart/2005/8/layout/hProcess9"/>
    <dgm:cxn modelId="{914CAFF1-4D41-4066-B372-BC799B903084}" type="presParOf" srcId="{362DDA16-7A8B-4804-8BE5-A00127E14FDD}" destId="{AB77C33A-539D-4382-B4DA-C5861A4204EB}" srcOrd="2" destOrd="0" presId="urn:microsoft.com/office/officeart/2005/8/layout/hProcess9"/>
    <dgm:cxn modelId="{1262BDFD-EFDC-4B0A-9E75-D4D7D9E810F0}" type="presParOf" srcId="{362DDA16-7A8B-4804-8BE5-A00127E14FDD}" destId="{B197244E-EED7-48FE-9A6B-001564684EA8}" srcOrd="3" destOrd="0" presId="urn:microsoft.com/office/officeart/2005/8/layout/hProcess9"/>
    <dgm:cxn modelId="{3EDC6AEA-46A1-4C73-964D-8C9156E13B00}" type="presParOf" srcId="{362DDA16-7A8B-4804-8BE5-A00127E14FDD}" destId="{E74B9CB9-B891-4130-A8EE-30CB945EA650}" srcOrd="4" destOrd="0" presId="urn:microsoft.com/office/officeart/2005/8/layout/hProcess9"/>
    <dgm:cxn modelId="{34B4FFFA-1959-46FA-BC12-67B7ACF3DFEE}" type="presParOf" srcId="{362DDA16-7A8B-4804-8BE5-A00127E14FDD}" destId="{24F2BBB0-2027-4D84-B369-354E300FF268}" srcOrd="5" destOrd="0" presId="urn:microsoft.com/office/officeart/2005/8/layout/hProcess9"/>
    <dgm:cxn modelId="{F42C6F32-E5BE-42E2-86D4-1EE9B950D70E}" type="presParOf" srcId="{362DDA16-7A8B-4804-8BE5-A00127E14FDD}" destId="{DC90FC91-8B8E-48A2-A3E5-C9963B4A07FA}" srcOrd="6" destOrd="0" presId="urn:microsoft.com/office/officeart/2005/8/layout/hProcess9"/>
    <dgm:cxn modelId="{276B86C1-5080-4930-82C1-AE5DD5D1C82B}" type="presParOf" srcId="{362DDA16-7A8B-4804-8BE5-A00127E14FDD}" destId="{A358CFB5-D7F7-48B6-8C0E-34FE445E7B92}" srcOrd="7" destOrd="0" presId="urn:microsoft.com/office/officeart/2005/8/layout/hProcess9"/>
    <dgm:cxn modelId="{2873536E-F6CE-4810-9B08-D73D3F7B6AB0}" type="presParOf" srcId="{362DDA16-7A8B-4804-8BE5-A00127E14FDD}" destId="{9A6368F3-0316-4CAF-BB47-E9139D7E5048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A17930-23F9-47D9-9822-D4C9466A45AC}">
      <dsp:nvSpPr>
        <dsp:cNvPr id="0" name=""/>
        <dsp:cNvSpPr/>
      </dsp:nvSpPr>
      <dsp:spPr>
        <a:xfrm>
          <a:off x="4475400" y="1868180"/>
          <a:ext cx="1625600" cy="16256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Работа на результат</a:t>
          </a: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54755" y="1947535"/>
        <a:ext cx="1466890" cy="1466890"/>
      </dsp:txXfrm>
    </dsp:sp>
    <dsp:sp modelId="{9FE03A0F-DCEA-4CE9-9198-288AA7039CC1}">
      <dsp:nvSpPr>
        <dsp:cNvPr id="0" name=""/>
        <dsp:cNvSpPr/>
      </dsp:nvSpPr>
      <dsp:spPr>
        <a:xfrm rot="16200000">
          <a:off x="5147403" y="1727383"/>
          <a:ext cx="28159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1593" y="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BEEE56-B691-426E-A68A-3DFE473D2AA1}">
      <dsp:nvSpPr>
        <dsp:cNvPr id="0" name=""/>
        <dsp:cNvSpPr/>
      </dsp:nvSpPr>
      <dsp:spPr>
        <a:xfrm>
          <a:off x="3354497" y="361203"/>
          <a:ext cx="3867404" cy="1225383"/>
        </a:xfrm>
        <a:prstGeom prst="roundRect">
          <a:avLst/>
        </a:prstGeom>
        <a:solidFill>
          <a:schemeClr val="accent3">
            <a:hueOff val="677650"/>
            <a:satOff val="25000"/>
            <a:lumOff val="-3676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четкое определение целей и задач на основе выявления проблемы</a:t>
          </a:r>
          <a:endParaRPr lang="ru-RU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14315" y="421021"/>
        <a:ext cx="3747768" cy="1105747"/>
      </dsp:txXfrm>
    </dsp:sp>
    <dsp:sp modelId="{48FB30B4-D60D-43EE-BDB3-89CCFD167B87}">
      <dsp:nvSpPr>
        <dsp:cNvPr id="0" name=""/>
        <dsp:cNvSpPr/>
      </dsp:nvSpPr>
      <dsp:spPr>
        <a:xfrm rot="21553803">
          <a:off x="6100989" y="2668404"/>
          <a:ext cx="24595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5952" y="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F012EB-1150-49CB-93D6-5D643C67C7C8}">
      <dsp:nvSpPr>
        <dsp:cNvPr id="0" name=""/>
        <dsp:cNvSpPr/>
      </dsp:nvSpPr>
      <dsp:spPr>
        <a:xfrm>
          <a:off x="6346930" y="2094843"/>
          <a:ext cx="4067612" cy="1089152"/>
        </a:xfrm>
        <a:prstGeom prst="roundRect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учет интересов, потребностей и возможностей учащихся</a:t>
          </a:r>
          <a:endParaRPr lang="ru-RU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400098" y="2148011"/>
        <a:ext cx="3961276" cy="982816"/>
      </dsp:txXfrm>
    </dsp:sp>
    <dsp:sp modelId="{22E9E511-4F52-44B3-A060-D4065AC2A293}">
      <dsp:nvSpPr>
        <dsp:cNvPr id="0" name=""/>
        <dsp:cNvSpPr/>
      </dsp:nvSpPr>
      <dsp:spPr>
        <a:xfrm rot="5322321">
          <a:off x="5131940" y="3672400"/>
          <a:ext cx="35733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7330" y="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6CC7C4-730A-4224-B780-7338B53A3D65}">
      <dsp:nvSpPr>
        <dsp:cNvPr id="0" name=""/>
        <dsp:cNvSpPr/>
      </dsp:nvSpPr>
      <dsp:spPr>
        <a:xfrm>
          <a:off x="2745136" y="3851019"/>
          <a:ext cx="5169268" cy="1338796"/>
        </a:xfrm>
        <a:prstGeom prst="roundRect">
          <a:avLst/>
        </a:prstGeom>
        <a:solidFill>
          <a:schemeClr val="accent3">
            <a:hueOff val="2032949"/>
            <a:satOff val="75000"/>
            <a:lumOff val="-11029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определение содержания, форм, методов и средств в индивидуальной и коллективной деятельности с учащимися</a:t>
          </a:r>
          <a:endParaRPr lang="ru-RU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10491" y="3916374"/>
        <a:ext cx="5038558" cy="1208086"/>
      </dsp:txXfrm>
    </dsp:sp>
    <dsp:sp modelId="{5E6BE795-0C67-42F6-9A51-2266B1F6A0A1}">
      <dsp:nvSpPr>
        <dsp:cNvPr id="0" name=""/>
        <dsp:cNvSpPr/>
      </dsp:nvSpPr>
      <dsp:spPr>
        <a:xfrm rot="10832238">
          <a:off x="4218641" y="2672153"/>
          <a:ext cx="25676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6764" y="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547E5E-75CC-4894-8137-4735F974ED91}">
      <dsp:nvSpPr>
        <dsp:cNvPr id="0" name=""/>
        <dsp:cNvSpPr/>
      </dsp:nvSpPr>
      <dsp:spPr>
        <a:xfrm>
          <a:off x="449756" y="2108701"/>
          <a:ext cx="3768890" cy="1089152"/>
        </a:xfrm>
        <a:prstGeom prst="round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детальный анализ ресурсов и рисков</a:t>
          </a:r>
          <a:endParaRPr lang="ru-RU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2924" y="2161869"/>
        <a:ext cx="3662554" cy="9828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53B5D4-2245-4F45-B629-6880BD24AD19}">
      <dsp:nvSpPr>
        <dsp:cNvPr id="0" name=""/>
        <dsp:cNvSpPr/>
      </dsp:nvSpPr>
      <dsp:spPr>
        <a:xfrm>
          <a:off x="131615" y="0"/>
          <a:ext cx="11928768" cy="4749862"/>
        </a:xfrm>
        <a:prstGeom prst="rightArrow">
          <a:avLst/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2166A024-D77D-4F7B-B0EF-85538485B2FB}">
      <dsp:nvSpPr>
        <dsp:cNvPr id="0" name=""/>
        <dsp:cNvSpPr/>
      </dsp:nvSpPr>
      <dsp:spPr>
        <a:xfrm>
          <a:off x="49503" y="1410357"/>
          <a:ext cx="2088891" cy="1929146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Локальные нормативные акты</a:t>
          </a:r>
          <a:endParaRPr lang="ru-RU" sz="17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3676" y="1504530"/>
        <a:ext cx="1900545" cy="1740800"/>
      </dsp:txXfrm>
    </dsp:sp>
    <dsp:sp modelId="{AB77C33A-539D-4382-B4DA-C5861A4204EB}">
      <dsp:nvSpPr>
        <dsp:cNvPr id="0" name=""/>
        <dsp:cNvSpPr/>
      </dsp:nvSpPr>
      <dsp:spPr>
        <a:xfrm>
          <a:off x="2479797" y="1435940"/>
          <a:ext cx="1949906" cy="1899944"/>
        </a:xfrm>
        <a:prstGeom prst="roundRect">
          <a:avLst/>
        </a:prstGeom>
        <a:gradFill rotWithShape="0">
          <a:gsLst>
            <a:gs pos="0">
              <a:schemeClr val="accent3">
                <a:hueOff val="677650"/>
                <a:satOff val="25000"/>
                <a:lumOff val="-36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677650"/>
                <a:satOff val="25000"/>
                <a:lumOff val="-36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677650"/>
                <a:satOff val="25000"/>
                <a:lumOff val="-36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Повышение квалификации классных руководителей</a:t>
          </a:r>
          <a:endParaRPr lang="ru-RU" sz="17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72545" y="1528688"/>
        <a:ext cx="1764410" cy="1714448"/>
      </dsp:txXfrm>
    </dsp:sp>
    <dsp:sp modelId="{E74B9CB9-B891-4130-A8EE-30CB945EA650}">
      <dsp:nvSpPr>
        <dsp:cNvPr id="0" name=""/>
        <dsp:cNvSpPr/>
      </dsp:nvSpPr>
      <dsp:spPr>
        <a:xfrm>
          <a:off x="4771105" y="1424958"/>
          <a:ext cx="2146144" cy="1899944"/>
        </a:xfrm>
        <a:prstGeom prst="roundRect">
          <a:avLst/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Критерии и показатели эффективности деятельности классного руководителя</a:t>
          </a:r>
          <a:endParaRPr lang="ru-RU" sz="17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63853" y="1517706"/>
        <a:ext cx="1960648" cy="1714448"/>
      </dsp:txXfrm>
    </dsp:sp>
    <dsp:sp modelId="{DC90FC91-8B8E-48A2-A3E5-C9963B4A07FA}">
      <dsp:nvSpPr>
        <dsp:cNvPr id="0" name=""/>
        <dsp:cNvSpPr/>
      </dsp:nvSpPr>
      <dsp:spPr>
        <a:xfrm>
          <a:off x="7258652" y="1410357"/>
          <a:ext cx="2260773" cy="1929146"/>
        </a:xfrm>
        <a:prstGeom prst="roundRect">
          <a:avLst/>
        </a:prstGeom>
        <a:gradFill rotWithShape="0">
          <a:gsLst>
            <a:gs pos="0">
              <a:schemeClr val="accent3">
                <a:hueOff val="2032949"/>
                <a:satOff val="75000"/>
                <a:lumOff val="-1102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032949"/>
                <a:satOff val="75000"/>
                <a:lumOff val="-1102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032949"/>
                <a:satOff val="75000"/>
                <a:lumOff val="-1102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Разработка и реализация классными руководителями образовательных проектов</a:t>
          </a:r>
          <a:endParaRPr lang="ru-RU" sz="17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352825" y="1504530"/>
        <a:ext cx="2072427" cy="1740800"/>
      </dsp:txXfrm>
    </dsp:sp>
    <dsp:sp modelId="{9A6368F3-0316-4CAF-BB47-E9139D7E5048}">
      <dsp:nvSpPr>
        <dsp:cNvPr id="0" name=""/>
        <dsp:cNvSpPr/>
      </dsp:nvSpPr>
      <dsp:spPr>
        <a:xfrm>
          <a:off x="9860828" y="1424958"/>
          <a:ext cx="2281667" cy="1899944"/>
        </a:xfrm>
        <a:prstGeom prst="roundRect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Механизмы распространения опыта </a:t>
          </a:r>
          <a:endParaRPr lang="ru-RU" sz="17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953576" y="1517706"/>
        <a:ext cx="2096171" cy="17144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ECC4C0-F155-48CC-948A-67F968F7A14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EE5561-32EF-4AAD-A759-1A5A9AC53E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931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6927E-DE6C-4AA1-ABE6-38B192714DA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540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44DD-D9EF-40E7-B9C4-73DE57553D6E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F04A-F3B6-4FFD-89C3-28B303927A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89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44DD-D9EF-40E7-B9C4-73DE57553D6E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F04A-F3B6-4FFD-89C3-28B303927A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018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44DD-D9EF-40E7-B9C4-73DE57553D6E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F04A-F3B6-4FFD-89C3-28B303927A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679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44DD-D9EF-40E7-B9C4-73DE57553D6E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F04A-F3B6-4FFD-89C3-28B303927A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399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44DD-D9EF-40E7-B9C4-73DE57553D6E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F04A-F3B6-4FFD-89C3-28B303927A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931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44DD-D9EF-40E7-B9C4-73DE57553D6E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F04A-F3B6-4FFD-89C3-28B303927A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740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44DD-D9EF-40E7-B9C4-73DE57553D6E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F04A-F3B6-4FFD-89C3-28B303927A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980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44DD-D9EF-40E7-B9C4-73DE57553D6E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F04A-F3B6-4FFD-89C3-28B303927A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938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44DD-D9EF-40E7-B9C4-73DE57553D6E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F04A-F3B6-4FFD-89C3-28B303927A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153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44DD-D9EF-40E7-B9C4-73DE57553D6E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F04A-F3B6-4FFD-89C3-28B303927A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345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44DD-D9EF-40E7-B9C4-73DE57553D6E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F04A-F3B6-4FFD-89C3-28B303927A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684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744DD-D9EF-40E7-B9C4-73DE57553D6E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DF04A-F3B6-4FFD-89C3-28B303927A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02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3060192"/>
            <a:ext cx="12192000" cy="2157984"/>
          </a:xfrm>
          <a:prstGeom prst="rect">
            <a:avLst/>
          </a:prstGeom>
          <a:solidFill>
            <a:srgbClr val="BD27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07008" y="3645408"/>
            <a:ext cx="8497824" cy="968225"/>
          </a:xfrm>
        </p:spPr>
        <p:txBody>
          <a:bodyPr>
            <a:noAutofit/>
          </a:bodyPr>
          <a:lstStyle/>
          <a:p>
            <a:pPr algn="l"/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Проектный подход в деятельности классного </a:t>
            </a: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руководителя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01793"/>
            <a:ext cx="9144000" cy="2002495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5461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 Всероссийский конкурс «Успешная школа»</a:t>
            </a:r>
          </a:p>
          <a:p>
            <a:r>
              <a:rPr lang="ru-RU" sz="2000" b="1" dirty="0" smtClean="0">
                <a:solidFill>
                  <a:srgbClr val="5461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Муниципальное </a:t>
            </a:r>
            <a:r>
              <a:rPr lang="ru-RU" sz="2000" b="1" dirty="0" smtClean="0">
                <a:solidFill>
                  <a:srgbClr val="5461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бюджетное общеобразовательное учреждение «Гимназия № 1 г. Челябинска»</a:t>
            </a:r>
            <a:endParaRPr lang="ru-RU" sz="2000" b="1" dirty="0">
              <a:solidFill>
                <a:srgbClr val="5461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лог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74734" y="2411995"/>
            <a:ext cx="2719388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536192" y="6310268"/>
            <a:ext cx="9765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5461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Руководитель проекта</a:t>
            </a:r>
            <a:r>
              <a:rPr lang="ru-RU" sz="1200" dirty="0" smtClean="0">
                <a:solidFill>
                  <a:srgbClr val="5461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Тимерханов Дамир Галиханович, директор МБОУ «Гимназия № 1 г. Челябинска»</a:t>
            </a:r>
          </a:p>
          <a:p>
            <a:r>
              <a:rPr lang="ru-RU" sz="1200" b="1" dirty="0" smtClean="0">
                <a:solidFill>
                  <a:srgbClr val="5461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Телефон, </a:t>
            </a:r>
            <a:r>
              <a:rPr lang="en-US" sz="1200" b="1" dirty="0" smtClean="0">
                <a:solidFill>
                  <a:srgbClr val="5461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</a:t>
            </a:r>
            <a:r>
              <a:rPr lang="ru-RU" sz="1200" dirty="0">
                <a:solidFill>
                  <a:srgbClr val="5461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+7 (351) </a:t>
            </a:r>
            <a:r>
              <a:rPr lang="ru-RU" sz="1200" dirty="0" smtClean="0">
                <a:solidFill>
                  <a:srgbClr val="5461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263-15-71, </a:t>
            </a:r>
            <a:r>
              <a:rPr lang="en-US" sz="1200" dirty="0">
                <a:solidFill>
                  <a:srgbClr val="5461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chelschool1@mail.ru</a:t>
            </a:r>
            <a:endParaRPr lang="ru-RU" sz="1200" dirty="0" smtClean="0">
              <a:solidFill>
                <a:srgbClr val="5461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56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51103"/>
            <a:ext cx="12192000" cy="1078992"/>
          </a:xfrm>
          <a:prstGeom prst="rect">
            <a:avLst/>
          </a:prstGeom>
          <a:solidFill>
            <a:srgbClr val="BD27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лого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1422" y="-2021"/>
            <a:ext cx="1862398" cy="1233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548128" y="582167"/>
            <a:ext cx="9144000" cy="8168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проектирования</a:t>
            </a:r>
          </a:p>
          <a:p>
            <a:pPr marL="536575"/>
            <a:r>
              <a:rPr lang="ru-RU" sz="2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2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 метода работы классного руководителя</a:t>
            </a:r>
            <a:endParaRPr lang="ru-RU" sz="2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Схема 9"/>
          <p:cNvGraphicFramePr/>
          <p:nvPr>
            <p:extLst/>
          </p:nvPr>
        </p:nvGraphicFramePr>
        <p:xfrm>
          <a:off x="803437" y="1359407"/>
          <a:ext cx="1072576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4416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51103"/>
            <a:ext cx="12192000" cy="1078992"/>
          </a:xfrm>
          <a:prstGeom prst="rect">
            <a:avLst/>
          </a:prstGeom>
          <a:solidFill>
            <a:srgbClr val="BD27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лого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1422" y="-2021"/>
            <a:ext cx="1862398" cy="1233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548128" y="609601"/>
            <a:ext cx="9144000" cy="8168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и задачи инновационного проекта</a:t>
            </a:r>
            <a:endParaRPr lang="ru-RU" sz="2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/>
          </p:nvPr>
        </p:nvGraphicFramePr>
        <p:xfrm>
          <a:off x="0" y="1916483"/>
          <a:ext cx="12192000" cy="4749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01422" y="1850314"/>
            <a:ext cx="95448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/>
            <a:r>
              <a:rPr lang="ru-RU" sz="2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Включение </a:t>
            </a:r>
            <a:r>
              <a:rPr lang="ru-RU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деятельность классного руководителя </a:t>
            </a:r>
            <a:endParaRPr lang="ru-RU" sz="22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ctr"/>
            <a:r>
              <a:rPr lang="ru-RU" sz="2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эффективных </a:t>
            </a:r>
            <a:r>
              <a:rPr lang="ru-RU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методов воспитания на основе проектирования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427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148038" y="1891430"/>
            <a:ext cx="5350888" cy="4045907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20129" y="2382981"/>
            <a:ext cx="4925568" cy="303414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451103"/>
            <a:ext cx="12192000" cy="1078992"/>
          </a:xfrm>
          <a:prstGeom prst="rect">
            <a:avLst/>
          </a:prstGeom>
          <a:solidFill>
            <a:srgbClr val="BD27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лого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1422" y="-2021"/>
            <a:ext cx="1862398" cy="1233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548128" y="609601"/>
            <a:ext cx="9144000" cy="81686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Конструктор</a:t>
            </a:r>
          </a:p>
          <a:p>
            <a:pPr marL="536575"/>
            <a:r>
              <a:rPr lang="ru-RU" sz="2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разработки воспитательного проекта</a:t>
            </a:r>
            <a:endParaRPr lang="ru-RU" sz="2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432930" y="2174195"/>
          <a:ext cx="4781104" cy="37631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90552">
                  <a:extLst>
                    <a:ext uri="{9D8B030D-6E8A-4147-A177-3AD203B41FA5}">
                      <a16:colId xmlns:a16="http://schemas.microsoft.com/office/drawing/2014/main" val="294022257"/>
                    </a:ext>
                  </a:extLst>
                </a:gridCol>
                <a:gridCol w="2390552">
                  <a:extLst>
                    <a:ext uri="{9D8B030D-6E8A-4147-A177-3AD203B41FA5}">
                      <a16:colId xmlns:a16="http://schemas.microsoft.com/office/drawing/2014/main" val="4218160179"/>
                    </a:ext>
                  </a:extLst>
                </a:gridCol>
              </a:tblGrid>
              <a:tr h="83126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Что? – Этапы проекта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4617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Как? – Техники проектирования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461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760753"/>
                  </a:ext>
                </a:extLst>
              </a:tr>
              <a:tr h="38089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54617E"/>
                          </a:solidFill>
                          <a:latin typeface="Arial Narrow" panose="020B0606020202030204" pitchFamily="34" charset="0"/>
                        </a:rPr>
                        <a:t>Определяем проблему </a:t>
                      </a:r>
                      <a:endParaRPr lang="ru-RU" sz="1800" dirty="0">
                        <a:solidFill>
                          <a:srgbClr val="54617E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smtClean="0">
                          <a:solidFill>
                            <a:srgbClr val="54617E"/>
                          </a:solidFill>
                          <a:latin typeface="Arial Narrow" panose="020B0606020202030204" pitchFamily="34" charset="0"/>
                        </a:rPr>
                        <a:t>Ранговая шкала</a:t>
                      </a:r>
                      <a:endParaRPr lang="ru-RU" sz="1800" dirty="0">
                        <a:solidFill>
                          <a:srgbClr val="54617E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77871931"/>
                  </a:ext>
                </a:extLst>
              </a:tr>
              <a:tr h="64653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54617E"/>
                          </a:solidFill>
                          <a:latin typeface="Arial Narrow" panose="020B0606020202030204" pitchFamily="34" charset="0"/>
                        </a:rPr>
                        <a:t>Обосновываем проблему</a:t>
                      </a:r>
                      <a:endParaRPr lang="ru-RU" sz="1800" dirty="0">
                        <a:solidFill>
                          <a:srgbClr val="54617E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smtClean="0">
                          <a:solidFill>
                            <a:srgbClr val="54617E"/>
                          </a:solidFill>
                          <a:latin typeface="Arial Narrow" panose="020B0606020202030204" pitchFamily="34" charset="0"/>
                        </a:rPr>
                        <a:t>Пять Почему</a:t>
                      </a:r>
                      <a:endParaRPr lang="ru-RU" sz="1800" dirty="0">
                        <a:solidFill>
                          <a:srgbClr val="54617E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0896195"/>
                  </a:ext>
                </a:extLst>
              </a:tr>
              <a:tr h="38089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54617E"/>
                          </a:solidFill>
                          <a:latin typeface="Arial Narrow" panose="020B0606020202030204" pitchFamily="34" charset="0"/>
                        </a:rPr>
                        <a:t>…</a:t>
                      </a:r>
                      <a:endParaRPr lang="ru-RU" sz="1800" dirty="0">
                        <a:solidFill>
                          <a:srgbClr val="54617E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smtClean="0">
                          <a:solidFill>
                            <a:srgbClr val="54617E"/>
                          </a:solidFill>
                          <a:latin typeface="Arial Narrow" panose="020B0606020202030204" pitchFamily="34" charset="0"/>
                        </a:rPr>
                        <a:t>…</a:t>
                      </a:r>
                      <a:endParaRPr lang="ru-RU" sz="1800" dirty="0">
                        <a:solidFill>
                          <a:srgbClr val="54617E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85508786"/>
                  </a:ext>
                </a:extLst>
              </a:tr>
              <a:tr h="38089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54617E"/>
                          </a:solidFill>
                          <a:latin typeface="Arial Narrow" panose="020B0606020202030204" pitchFamily="34" charset="0"/>
                        </a:rPr>
                        <a:t>Цель проекта</a:t>
                      </a:r>
                      <a:endParaRPr lang="ru-RU" sz="1800" dirty="0">
                        <a:solidFill>
                          <a:srgbClr val="54617E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54617E"/>
                          </a:solidFill>
                          <a:latin typeface="Arial Narrow" panose="020B0606020202030204" pitchFamily="34" charset="0"/>
                        </a:rPr>
                        <a:t>В трех шагах от цели</a:t>
                      </a:r>
                      <a:endParaRPr lang="ru-RU" sz="1800" dirty="0">
                        <a:solidFill>
                          <a:srgbClr val="54617E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92403997"/>
                  </a:ext>
                </a:extLst>
              </a:tr>
              <a:tr h="38089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54617E"/>
                          </a:solidFill>
                          <a:latin typeface="Arial Narrow" panose="020B0606020202030204" pitchFamily="34" charset="0"/>
                        </a:rPr>
                        <a:t>…</a:t>
                      </a:r>
                      <a:endParaRPr lang="ru-RU" sz="1800" dirty="0">
                        <a:solidFill>
                          <a:srgbClr val="54617E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smtClean="0">
                          <a:solidFill>
                            <a:srgbClr val="54617E"/>
                          </a:solidFill>
                          <a:latin typeface="Arial Narrow" panose="020B0606020202030204" pitchFamily="34" charset="0"/>
                        </a:rPr>
                        <a:t>…</a:t>
                      </a:r>
                      <a:endParaRPr lang="ru-RU" sz="1800" dirty="0">
                        <a:solidFill>
                          <a:srgbClr val="54617E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27612696"/>
                  </a:ext>
                </a:extLst>
              </a:tr>
              <a:tr h="38089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54617E"/>
                          </a:solidFill>
                          <a:latin typeface="Arial Narrow" panose="020B0606020202030204" pitchFamily="34" charset="0"/>
                        </a:rPr>
                        <a:t>Ресурсы проекта</a:t>
                      </a:r>
                      <a:endParaRPr lang="ru-RU" sz="1800" dirty="0">
                        <a:solidFill>
                          <a:srgbClr val="54617E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smtClean="0">
                          <a:solidFill>
                            <a:srgbClr val="54617E"/>
                          </a:solidFill>
                          <a:latin typeface="Arial Narrow" panose="020B0606020202030204" pitchFamily="34" charset="0"/>
                        </a:rPr>
                        <a:t>Колесо ресурсов</a:t>
                      </a:r>
                      <a:endParaRPr lang="ru-RU" sz="1800" dirty="0">
                        <a:solidFill>
                          <a:srgbClr val="54617E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21316654"/>
                  </a:ext>
                </a:extLst>
              </a:tr>
              <a:tr h="38089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54617E"/>
                          </a:solidFill>
                          <a:latin typeface="Arial Narrow" panose="020B0606020202030204" pitchFamily="34" charset="0"/>
                        </a:rPr>
                        <a:t>…</a:t>
                      </a:r>
                      <a:endParaRPr lang="ru-RU" sz="1800" dirty="0">
                        <a:solidFill>
                          <a:srgbClr val="54617E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54617E"/>
                          </a:solidFill>
                          <a:latin typeface="Arial Narrow" panose="020B0606020202030204" pitchFamily="34" charset="0"/>
                        </a:rPr>
                        <a:t>…</a:t>
                      </a:r>
                      <a:endParaRPr lang="ru-RU" sz="1800" dirty="0">
                        <a:solidFill>
                          <a:srgbClr val="54617E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0528064"/>
                  </a:ext>
                </a:extLst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657" y="2561801"/>
            <a:ext cx="2520000" cy="2520000"/>
          </a:xfrm>
          <a:prstGeom prst="rect">
            <a:avLst/>
          </a:prstGeom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/>
          </p:nvPr>
        </p:nvGraphicFramePr>
        <p:xfrm>
          <a:off x="7358657" y="2481071"/>
          <a:ext cx="4328160" cy="2606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8160">
                  <a:extLst>
                    <a:ext uri="{9D8B030D-6E8A-4147-A177-3AD203B41FA5}">
                      <a16:colId xmlns:a16="http://schemas.microsoft.com/office/drawing/2014/main" val="32548933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Заполните конструктор проекта. Это займет не более 30 минут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rgbClr val="5461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619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54617E"/>
                          </a:solidFill>
                          <a:latin typeface="Arial Narrow" panose="020B0606020202030204" pitchFamily="34" charset="0"/>
                        </a:rPr>
                        <a:t>Название проекта</a:t>
                      </a:r>
                    </a:p>
                    <a:p>
                      <a:r>
                        <a:rPr lang="ru-RU" sz="1400" dirty="0" smtClean="0">
                          <a:solidFill>
                            <a:srgbClr val="54617E"/>
                          </a:solidFill>
                          <a:latin typeface="Arial Narrow" panose="020B0606020202030204" pitchFamily="34" charset="0"/>
                        </a:rPr>
                        <a:t>Познакомьтесь с рекомендациями, как выбрать название проекта</a:t>
                      </a:r>
                      <a:r>
                        <a:rPr lang="ru-RU" sz="1400" baseline="0" dirty="0" smtClean="0">
                          <a:solidFill>
                            <a:srgbClr val="54617E"/>
                          </a:solidFill>
                          <a:latin typeface="Arial Narrow" panose="020B0606020202030204" pitchFamily="34" charset="0"/>
                        </a:rPr>
                        <a:t> =</a:t>
                      </a:r>
                      <a:r>
                        <a:rPr lang="en-US" sz="1400" baseline="0" dirty="0" smtClean="0">
                          <a:solidFill>
                            <a:srgbClr val="54617E"/>
                          </a:solidFill>
                          <a:latin typeface="Arial Narrow" panose="020B0606020202030204" pitchFamily="34" charset="0"/>
                        </a:rPr>
                        <a:t>&gt;</a:t>
                      </a:r>
                      <a:endParaRPr lang="ru-RU" sz="1400" baseline="0" dirty="0" smtClean="0">
                        <a:solidFill>
                          <a:srgbClr val="54617E"/>
                        </a:solidFill>
                        <a:latin typeface="Arial Narrow" panose="020B0606020202030204" pitchFamily="34" charset="0"/>
                      </a:endParaRPr>
                    </a:p>
                    <a:p>
                      <a:endParaRPr lang="ru-RU" sz="1100" baseline="0" dirty="0" smtClean="0">
                        <a:solidFill>
                          <a:srgbClr val="54617E"/>
                        </a:solidFill>
                        <a:latin typeface="Arial Narrow" panose="020B0606020202030204" pitchFamily="34" charset="0"/>
                      </a:endParaRPr>
                    </a:p>
                    <a:p>
                      <a:endParaRPr lang="ru-RU" sz="1100" baseline="0" dirty="0" smtClean="0">
                        <a:solidFill>
                          <a:srgbClr val="54617E"/>
                        </a:solidFill>
                        <a:latin typeface="Arial Narrow" panose="020B0606020202030204" pitchFamily="34" charset="0"/>
                      </a:endParaRPr>
                    </a:p>
                    <a:p>
                      <a:endParaRPr lang="ru-RU" sz="1100" dirty="0">
                        <a:solidFill>
                          <a:srgbClr val="54617E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8691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28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20823205"/>
                  </a:ext>
                </a:extLst>
              </a:tr>
            </a:tbl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7550725" y="4808588"/>
            <a:ext cx="1052945" cy="36576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54617E">
                  <a:tint val="66000"/>
                  <a:satMod val="160000"/>
                </a:srgbClr>
              </a:gs>
              <a:gs pos="50000">
                <a:srgbClr val="54617E">
                  <a:tint val="44500"/>
                  <a:satMod val="160000"/>
                </a:srgbClr>
              </a:gs>
              <a:gs pos="100000">
                <a:srgbClr val="54617E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Arial Narrow" panose="020B0606020202030204" pitchFamily="34" charset="0"/>
              </a:rPr>
              <a:t>&lt;</a:t>
            </a:r>
            <a:r>
              <a:rPr lang="ru-RU" sz="1600" b="1" dirty="0">
                <a:latin typeface="Arial Narrow" panose="020B0606020202030204" pitchFamily="34" charset="0"/>
              </a:rPr>
              <a:t>–</a:t>
            </a:r>
            <a:r>
              <a:rPr lang="en-US" sz="1600" b="1" dirty="0" smtClean="0">
                <a:latin typeface="Arial Narrow" panose="020B0606020202030204" pitchFamily="34" charset="0"/>
              </a:rPr>
              <a:t> </a:t>
            </a:r>
            <a:r>
              <a:rPr lang="ru-RU" sz="1600" b="1" dirty="0" smtClean="0">
                <a:latin typeface="Arial Narrow" panose="020B0606020202030204" pitchFamily="34" charset="0"/>
              </a:rPr>
              <a:t>Назад</a:t>
            </a:r>
            <a:endParaRPr lang="ru-RU" sz="1600" b="1" dirty="0">
              <a:latin typeface="Arial Narrow" panose="020B060602020203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465628" y="4800694"/>
            <a:ext cx="1226500" cy="366495"/>
          </a:xfrm>
          <a:prstGeom prst="roundRect">
            <a:avLst>
              <a:gd name="adj" fmla="val 50000"/>
            </a:avLst>
          </a:prstGeom>
          <a:solidFill>
            <a:srgbClr val="5461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Arial Narrow" panose="020B0606020202030204" pitchFamily="34" charset="0"/>
              </a:rPr>
              <a:t>Далее –</a:t>
            </a:r>
            <a:r>
              <a:rPr lang="en-US" sz="1600" b="1" dirty="0" smtClean="0">
                <a:latin typeface="Arial Narrow" panose="020B0606020202030204" pitchFamily="34" charset="0"/>
              </a:rPr>
              <a:t>&gt;</a:t>
            </a:r>
            <a:endParaRPr lang="ru-RU" sz="16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51103"/>
            <a:ext cx="12192000" cy="1078992"/>
          </a:xfrm>
          <a:prstGeom prst="rect">
            <a:avLst/>
          </a:prstGeom>
          <a:solidFill>
            <a:srgbClr val="BD27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лого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1422" y="-2021"/>
            <a:ext cx="1862398" cy="1233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548128" y="582167"/>
            <a:ext cx="9144000" cy="8168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 карточек конструктора</a:t>
            </a:r>
            <a:endParaRPr lang="ru-RU" sz="2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6575"/>
            <a:r>
              <a:rPr lang="ru-RU" sz="2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разработки воспитательного проекта</a:t>
            </a:r>
            <a:endParaRPr lang="ru-RU" sz="2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27900" y="6385733"/>
            <a:ext cx="55512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BD2725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Конструктор педагогического проекта</a:t>
            </a:r>
            <a:endParaRPr lang="ru-RU" sz="2400" dirty="0">
              <a:solidFill>
                <a:srgbClr val="BD2725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991" y="1812581"/>
            <a:ext cx="8769080" cy="4500000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059" y="1672643"/>
            <a:ext cx="3240000" cy="432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997" y="1797082"/>
            <a:ext cx="3248640" cy="432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010" y="1902648"/>
            <a:ext cx="3240000" cy="432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7724" y="2024247"/>
            <a:ext cx="3240000" cy="432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1598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51103"/>
            <a:ext cx="12192000" cy="1078992"/>
          </a:xfrm>
          <a:prstGeom prst="rect">
            <a:avLst/>
          </a:prstGeom>
          <a:solidFill>
            <a:srgbClr val="BD27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лого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1422" y="-2021"/>
            <a:ext cx="1862398" cy="1233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548128" y="609601"/>
            <a:ext cx="9144000" cy="81686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Модельные документы</a:t>
            </a:r>
            <a:endParaRPr lang="ru-RU" sz="2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6575"/>
            <a:r>
              <a:rPr lang="ru-RU" sz="2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теме работы инновационного проекта</a:t>
            </a:r>
            <a:endParaRPr lang="ru-RU" sz="2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8039" y="2061451"/>
            <a:ext cx="5005852" cy="432549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/>
          </p:nvPr>
        </p:nvGraphicFramePr>
        <p:xfrm>
          <a:off x="316992" y="2341417"/>
          <a:ext cx="4519008" cy="411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19008">
                  <a:extLst>
                    <a:ext uri="{9D8B030D-6E8A-4147-A177-3AD203B41FA5}">
                      <a16:colId xmlns:a16="http://schemas.microsoft.com/office/drawing/2014/main" val="294022257"/>
                    </a:ext>
                  </a:extLst>
                </a:gridCol>
              </a:tblGrid>
              <a:tr h="44858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Комплект документов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461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760753"/>
                  </a:ext>
                </a:extLst>
              </a:tr>
              <a:tr h="36385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54617E"/>
                          </a:solidFill>
                          <a:latin typeface="Arial Narrow" panose="020B0606020202030204" pitchFamily="34" charset="0"/>
                        </a:rPr>
                        <a:t>Положение о классном руководстве</a:t>
                      </a:r>
                      <a:endParaRPr lang="ru-RU" sz="1800" dirty="0">
                        <a:solidFill>
                          <a:srgbClr val="54617E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77871931"/>
                  </a:ext>
                </a:extLst>
              </a:tr>
              <a:tr h="62802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54617E"/>
                          </a:solidFill>
                          <a:latin typeface="Arial Narrow" panose="020B0606020202030204" pitchFamily="34" charset="0"/>
                        </a:rPr>
                        <a:t>Положение о разработке проекта классными руководителями</a:t>
                      </a:r>
                      <a:endParaRPr lang="ru-RU" sz="1800" dirty="0">
                        <a:solidFill>
                          <a:srgbClr val="54617E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0896195"/>
                  </a:ext>
                </a:extLst>
              </a:tr>
              <a:tr h="62802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54617E"/>
                          </a:solidFill>
                          <a:latin typeface="Arial Narrow" panose="020B0606020202030204" pitchFamily="34" charset="0"/>
                        </a:rPr>
                        <a:t>Чек-лист для самооценки проекта классного руководителя</a:t>
                      </a:r>
                      <a:endParaRPr lang="ru-RU" sz="1800" dirty="0">
                        <a:solidFill>
                          <a:srgbClr val="54617E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85508786"/>
                  </a:ext>
                </a:extLst>
              </a:tr>
              <a:tr h="62802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54617E"/>
                          </a:solidFill>
                          <a:latin typeface="Arial Narrow" panose="020B0606020202030204" pitchFamily="34" charset="0"/>
                        </a:rPr>
                        <a:t>Экспертный лист оценки проекта классного руководителя</a:t>
                      </a:r>
                      <a:endParaRPr lang="ru-RU" sz="1800" dirty="0">
                        <a:solidFill>
                          <a:srgbClr val="54617E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92403997"/>
                  </a:ext>
                </a:extLst>
              </a:tr>
              <a:tr h="62802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54617E"/>
                          </a:solidFill>
                          <a:latin typeface="Arial Narrow" panose="020B0606020202030204" pitchFamily="34" charset="0"/>
                        </a:rPr>
                        <a:t>Критерии и показатели эффективности деятельности руководителя класса</a:t>
                      </a:r>
                      <a:endParaRPr lang="ru-RU" sz="1800" dirty="0">
                        <a:solidFill>
                          <a:srgbClr val="54617E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27612696"/>
                  </a:ext>
                </a:extLst>
              </a:tr>
              <a:tr h="36385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54617E"/>
                          </a:solidFill>
                          <a:latin typeface="Arial Narrow" panose="020B0606020202030204" pitchFamily="34" charset="0"/>
                        </a:rPr>
                        <a:t>…</a:t>
                      </a:r>
                      <a:endParaRPr lang="ru-RU" sz="1800" dirty="0">
                        <a:solidFill>
                          <a:srgbClr val="54617E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21316654"/>
                  </a:ext>
                </a:extLst>
              </a:tr>
              <a:tr h="363856"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rgbClr val="54617E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0528064"/>
                  </a:ext>
                </a:extLst>
              </a:tr>
            </a:tbl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6954982" y="2382981"/>
            <a:ext cx="5090715" cy="2711011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/>
          </p:nvPr>
        </p:nvGraphicFramePr>
        <p:xfrm>
          <a:off x="7363967" y="2769846"/>
          <a:ext cx="4537087" cy="22367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37087">
                  <a:extLst>
                    <a:ext uri="{9D8B030D-6E8A-4147-A177-3AD203B41FA5}">
                      <a16:colId xmlns:a16="http://schemas.microsoft.com/office/drawing/2014/main" val="3254893381"/>
                    </a:ext>
                  </a:extLst>
                </a:gridCol>
              </a:tblGrid>
              <a:tr h="37982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Регламенты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rgbClr val="5461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619740"/>
                  </a:ext>
                </a:extLst>
              </a:tr>
              <a:tr h="3798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54617E"/>
                          </a:solidFill>
                          <a:latin typeface="Arial Narrow" panose="020B0606020202030204" pitchFamily="34" charset="0"/>
                        </a:rPr>
                        <a:t>Защиты проекта</a:t>
                      </a:r>
                    </a:p>
                  </a:txBody>
                  <a:tcPr>
                    <a:lnB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8691485"/>
                  </a:ext>
                </a:extLst>
              </a:tr>
              <a:tr h="379827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54617E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Взаимоэкспертизы проектов</a:t>
                      </a:r>
                      <a:endParaRPr lang="ru-RU" sz="1800" kern="1200" dirty="0">
                        <a:solidFill>
                          <a:srgbClr val="54617E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0823205"/>
                  </a:ext>
                </a:extLst>
              </a:tr>
              <a:tr h="379827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54617E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Школьного</a:t>
                      </a:r>
                      <a:r>
                        <a:rPr lang="ru-RU" sz="1800" kern="1200" baseline="0" dirty="0" smtClean="0">
                          <a:solidFill>
                            <a:srgbClr val="54617E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этапа конкурса «Самый Классный </a:t>
                      </a:r>
                      <a:r>
                        <a:rPr lang="ru-RU" sz="1800" kern="1200" baseline="0" dirty="0" err="1" smtClean="0">
                          <a:solidFill>
                            <a:srgbClr val="54617E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классный</a:t>
                      </a:r>
                      <a:r>
                        <a:rPr lang="ru-RU" sz="1800" kern="1200" baseline="0" dirty="0" smtClean="0">
                          <a:solidFill>
                            <a:srgbClr val="54617E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»</a:t>
                      </a:r>
                      <a:endParaRPr lang="ru-RU" sz="1800" kern="1200" dirty="0">
                        <a:solidFill>
                          <a:srgbClr val="54617E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6627775"/>
                  </a:ext>
                </a:extLst>
              </a:tr>
              <a:tr h="379827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54617E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Стимулирующих</a:t>
                      </a:r>
                      <a:r>
                        <a:rPr lang="ru-RU" sz="1800" kern="1200" baseline="0" dirty="0" smtClean="0">
                          <a:solidFill>
                            <a:srgbClr val="54617E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выплат</a:t>
                      </a:r>
                      <a:endParaRPr lang="ru-RU" sz="1800" kern="1200" dirty="0">
                        <a:solidFill>
                          <a:srgbClr val="54617E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1721642"/>
                  </a:ext>
                </a:extLst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000" y="2573993"/>
            <a:ext cx="252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92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51103"/>
            <a:ext cx="12192000" cy="1078992"/>
          </a:xfrm>
          <a:prstGeom prst="rect">
            <a:avLst/>
          </a:prstGeom>
          <a:solidFill>
            <a:srgbClr val="BD27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лого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1422" y="-2021"/>
            <a:ext cx="1862398" cy="1233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548128" y="609601"/>
            <a:ext cx="9144000" cy="81686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ru-RU" sz="2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анк модельных</a:t>
            </a:r>
          </a:p>
          <a:p>
            <a:pPr marL="536575"/>
            <a:r>
              <a:rPr lang="ru-RU" sz="2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воспитательных проектов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8038" y="2022764"/>
            <a:ext cx="5241380" cy="36576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261055" y="2389108"/>
          <a:ext cx="5015345" cy="32989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4918">
                  <a:extLst>
                    <a:ext uri="{9D8B030D-6E8A-4147-A177-3AD203B41FA5}">
                      <a16:colId xmlns:a16="http://schemas.microsoft.com/office/drawing/2014/main" val="294022257"/>
                    </a:ext>
                  </a:extLst>
                </a:gridCol>
                <a:gridCol w="2670427">
                  <a:extLst>
                    <a:ext uri="{9D8B030D-6E8A-4147-A177-3AD203B41FA5}">
                      <a16:colId xmlns:a16="http://schemas.microsoft.com/office/drawing/2014/main" val="4218160179"/>
                    </a:ext>
                  </a:extLst>
                </a:gridCol>
              </a:tblGrid>
              <a:tr h="70311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Сроки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4617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Индикативный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показатель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461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760753"/>
                  </a:ext>
                </a:extLst>
              </a:tr>
              <a:tr h="55042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54617E"/>
                          </a:solidFill>
                          <a:latin typeface="Arial Narrow" panose="020B0606020202030204" pitchFamily="34" charset="0"/>
                        </a:rPr>
                        <a:t>Сентябрь-октябрь 2022</a:t>
                      </a:r>
                      <a:endParaRPr lang="ru-RU" sz="1800" dirty="0">
                        <a:solidFill>
                          <a:srgbClr val="54617E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54617E"/>
                          </a:solidFill>
                          <a:latin typeface="Arial Narrow" panose="020B0606020202030204" pitchFamily="34" charset="0"/>
                        </a:rPr>
                        <a:t>15% от числа всех классов</a:t>
                      </a:r>
                      <a:endParaRPr lang="ru-RU" sz="1800" dirty="0">
                        <a:solidFill>
                          <a:srgbClr val="54617E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77871931"/>
                  </a:ext>
                </a:extLst>
              </a:tr>
              <a:tr h="55042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54617E"/>
                          </a:solidFill>
                          <a:latin typeface="Arial Narrow" panose="020B0606020202030204" pitchFamily="34" charset="0"/>
                        </a:rPr>
                        <a:t>Ноябрь-декабрь 2022</a:t>
                      </a:r>
                      <a:endParaRPr lang="ru-RU" sz="1800" dirty="0">
                        <a:solidFill>
                          <a:srgbClr val="54617E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54617E"/>
                          </a:solidFill>
                          <a:latin typeface="Arial Narrow" panose="020B0606020202030204" pitchFamily="34" charset="0"/>
                        </a:rPr>
                        <a:t>60% от числа всех классов</a:t>
                      </a:r>
                      <a:endParaRPr lang="ru-RU" sz="1800" dirty="0">
                        <a:solidFill>
                          <a:srgbClr val="54617E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0896195"/>
                  </a:ext>
                </a:extLst>
              </a:tr>
              <a:tr h="55042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54617E"/>
                          </a:solidFill>
                          <a:latin typeface="Arial Narrow" panose="020B0606020202030204" pitchFamily="34" charset="0"/>
                        </a:rPr>
                        <a:t>Январь-февраль 2023</a:t>
                      </a:r>
                      <a:endParaRPr lang="ru-RU" sz="1800" dirty="0">
                        <a:solidFill>
                          <a:srgbClr val="54617E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54617E"/>
                          </a:solidFill>
                          <a:latin typeface="Arial Narrow" panose="020B0606020202030204" pitchFamily="34" charset="0"/>
                        </a:rPr>
                        <a:t>65%</a:t>
                      </a:r>
                      <a:r>
                        <a:rPr lang="ru-RU" sz="1800" baseline="0" dirty="0" smtClean="0">
                          <a:solidFill>
                            <a:srgbClr val="54617E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54617E"/>
                          </a:solidFill>
                          <a:latin typeface="Arial Narrow" panose="020B0606020202030204" pitchFamily="34" charset="0"/>
                        </a:rPr>
                        <a:t>от числа всех классов</a:t>
                      </a:r>
                      <a:endParaRPr lang="ru-RU" sz="1800" dirty="0">
                        <a:solidFill>
                          <a:srgbClr val="54617E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85508786"/>
                  </a:ext>
                </a:extLst>
              </a:tr>
              <a:tr h="55042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54617E"/>
                          </a:solidFill>
                          <a:latin typeface="Arial Narrow" panose="020B0606020202030204" pitchFamily="34" charset="0"/>
                        </a:rPr>
                        <a:t>Март-апрель 2023</a:t>
                      </a:r>
                      <a:endParaRPr lang="ru-RU" sz="1800" dirty="0">
                        <a:solidFill>
                          <a:srgbClr val="54617E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54617E"/>
                          </a:solidFill>
                          <a:latin typeface="Arial Narrow" panose="020B0606020202030204" pitchFamily="34" charset="0"/>
                        </a:rPr>
                        <a:t>70% от числа всех классов</a:t>
                      </a:r>
                      <a:endParaRPr lang="ru-RU" sz="1800" dirty="0">
                        <a:solidFill>
                          <a:srgbClr val="54617E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92403997"/>
                  </a:ext>
                </a:extLst>
              </a:tr>
              <a:tr h="351556"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rgbClr val="54617E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rgbClr val="54617E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0528064"/>
                  </a:ext>
                </a:extLst>
              </a:tr>
            </a:tbl>
          </a:graphicData>
        </a:graphic>
      </p:graphicFrame>
      <p:sp>
        <p:nvSpPr>
          <p:cNvPr id="11" name="Скругленный прямоугольник 10"/>
          <p:cNvSpPr/>
          <p:nvPr/>
        </p:nvSpPr>
        <p:spPr>
          <a:xfrm>
            <a:off x="7499647" y="2645664"/>
            <a:ext cx="4546049" cy="244262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/>
          </p:nvPr>
        </p:nvGraphicFramePr>
        <p:xfrm>
          <a:off x="7607808" y="2869465"/>
          <a:ext cx="4328160" cy="2296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8160">
                  <a:extLst>
                    <a:ext uri="{9D8B030D-6E8A-4147-A177-3AD203B41FA5}">
                      <a16:colId xmlns:a16="http://schemas.microsoft.com/office/drawing/2014/main" val="32548933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Открытый банк проектов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rgbClr val="5461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619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54617E"/>
                          </a:solidFill>
                          <a:latin typeface="Arial Narrow" panose="020B0606020202030204" pitchFamily="34" charset="0"/>
                        </a:rPr>
                        <a:t>Источник</a:t>
                      </a:r>
                      <a:r>
                        <a:rPr lang="ru-RU" sz="1600" baseline="0" dirty="0" smtClean="0">
                          <a:solidFill>
                            <a:srgbClr val="54617E"/>
                          </a:solidFill>
                          <a:latin typeface="Arial Narrow" panose="020B0606020202030204" pitchFamily="34" charset="0"/>
                        </a:rPr>
                        <a:t> поиска педагогических идей</a:t>
                      </a:r>
                      <a:endParaRPr lang="ru-RU" sz="1600" dirty="0" smtClean="0">
                        <a:solidFill>
                          <a:srgbClr val="54617E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8691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rgbClr val="54617E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Дидактический материал для обучения педагогов технологии проектирования</a:t>
                      </a:r>
                      <a:endParaRPr lang="ru-RU" sz="1600" kern="1200" dirty="0">
                        <a:solidFill>
                          <a:srgbClr val="54617E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08232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rgbClr val="54617E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Готовые модельные проекты для реализации «точь-в-точь»</a:t>
                      </a:r>
                      <a:endParaRPr lang="ru-RU" sz="1600" kern="1200" dirty="0">
                        <a:solidFill>
                          <a:srgbClr val="54617E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6627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rgbClr val="54617E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…</a:t>
                      </a:r>
                      <a:endParaRPr lang="ru-RU" sz="1600" kern="1200" dirty="0">
                        <a:solidFill>
                          <a:srgbClr val="54617E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rgbClr val="546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1721642"/>
                  </a:ext>
                </a:extLst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9603" y="2568288"/>
            <a:ext cx="252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51103"/>
            <a:ext cx="12192000" cy="1078992"/>
          </a:xfrm>
          <a:prstGeom prst="rect">
            <a:avLst/>
          </a:prstGeom>
          <a:solidFill>
            <a:srgbClr val="BD27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лого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1422" y="-2021"/>
            <a:ext cx="1862398" cy="1233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548128" y="582167"/>
            <a:ext cx="9144000" cy="8168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«Портрет выпускника школы»</a:t>
            </a:r>
            <a:endParaRPr lang="ru-RU" sz="2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09340" y="2388727"/>
            <a:ext cx="977934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«…креативный и критически мыслящий, активно и целенаправленно </a:t>
            </a:r>
            <a:endParaRPr lang="ru-RU" sz="24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познающий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мир, осознающий ценность образования и науки, труда и </a:t>
            </a:r>
            <a:endParaRPr lang="ru-RU" sz="24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творчества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человека и общества; владеющий основами научных </a:t>
            </a:r>
            <a:endParaRPr lang="ru-RU" sz="24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методов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познания окружающего мира; мотивированный на творчество </a:t>
            </a:r>
            <a:endParaRPr lang="ru-RU" sz="24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инновационную деятельность; готовый к сотрудничеству, способный </a:t>
            </a:r>
            <a:endParaRPr lang="ru-RU" sz="24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осуществлять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учебно-исследовательскую, проектную и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информационно-</a:t>
            </a:r>
          </a:p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познавательную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деятельность...»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937248" y="5702731"/>
            <a:ext cx="5010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государственный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общего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39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</TotalTime>
  <Words>403</Words>
  <Application>Microsoft Office PowerPoint</Application>
  <PresentationFormat>Широкоэкранный</PresentationFormat>
  <Paragraphs>89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Times New Roman</vt:lpstr>
      <vt:lpstr>Тема Office</vt:lpstr>
      <vt:lpstr>Проектный подход в деятельности классного руководителя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Инновации как шанс на будущее</dc:title>
  <dc:creator>Кацай Ирина Ивановна</dc:creator>
  <cp:lastModifiedBy>Кацай Ирина Ивановна</cp:lastModifiedBy>
  <cp:revision>80</cp:revision>
  <dcterms:created xsi:type="dcterms:W3CDTF">2022-04-07T09:37:52Z</dcterms:created>
  <dcterms:modified xsi:type="dcterms:W3CDTF">2022-06-07T09:48:50Z</dcterms:modified>
</cp:coreProperties>
</file>