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gNpCsFI1XLYugVZNX7Ml2fmUJ6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50C8B57-3D71-4DCF-B202-CC1BC5BE67F2}">
  <a:tblStyle styleId="{B50C8B57-3D71-4DCF-B202-CC1BC5BE67F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resentation-creation.ru/powerpoint-templates.html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/>
              <a:t>Оригинальные шаблоны для презентаций: </a:t>
            </a:r>
            <a:r>
              <a:rPr lang="ru-RU" sz="1200" u="sng">
                <a:solidFill>
                  <a:schemeClr val="hlink"/>
                </a:solidFill>
                <a:hlinkClick r:id="rId2"/>
              </a:rPr>
              <a:t>https://presentation-creation.ru/powerpoint-templates.html</a:t>
            </a:r>
            <a:r>
              <a:rPr lang="ru-RU" sz="1200"/>
              <a:t>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/>
              <a:t>Бесплатно и без регистрации.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>
  <p:cSld name="Заголовок и объек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86C2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86C2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0" name="Google Shape;20;p18"/>
          <p:cNvSpPr txBox="1"/>
          <p:nvPr/>
        </p:nvSpPr>
        <p:spPr>
          <a:xfrm>
            <a:off x="8940800" y="65087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A86C2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8"/>
          <p:cNvSpPr txBox="1"/>
          <p:nvPr>
            <p:ph type="title"/>
          </p:nvPr>
        </p:nvSpPr>
        <p:spPr>
          <a:xfrm>
            <a:off x="143339" y="116632"/>
            <a:ext cx="11809312" cy="1224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86C2A"/>
              </a:buClr>
              <a:buSzPts val="4400"/>
              <a:buFont typeface="Calibri"/>
              <a:buNone/>
              <a:defRPr>
                <a:solidFill>
                  <a:srgbClr val="A86C2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335360" y="1556792"/>
            <a:ext cx="8544949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A86C2A"/>
              </a:buClr>
              <a:buSzPts val="3200"/>
              <a:buChar char="•"/>
              <a:defRPr>
                <a:solidFill>
                  <a:srgbClr val="A86C2A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A86C2A"/>
              </a:buClr>
              <a:buSzPts val="2800"/>
              <a:buChar char="–"/>
              <a:defRPr>
                <a:solidFill>
                  <a:srgbClr val="A86C2A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A86C2A"/>
              </a:buClr>
              <a:buSzPts val="2400"/>
              <a:buChar char="•"/>
              <a:defRPr>
                <a:solidFill>
                  <a:srgbClr val="A86C2A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Char char="–"/>
              <a:defRPr>
                <a:solidFill>
                  <a:srgbClr val="A86C2A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Char char="»"/>
              <a:defRPr>
                <a:solidFill>
                  <a:srgbClr val="A86C2A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0"/>
          <p:cNvSpPr txBox="1"/>
          <p:nvPr>
            <p:ph type="title"/>
          </p:nvPr>
        </p:nvSpPr>
        <p:spPr>
          <a:xfrm>
            <a:off x="143339" y="116632"/>
            <a:ext cx="11809312" cy="1224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02C1C"/>
              </a:buClr>
              <a:buSzPts val="4400"/>
              <a:buFont typeface="Calibri"/>
              <a:buNone/>
              <a:defRPr>
                <a:solidFill>
                  <a:srgbClr val="702C1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" type="body"/>
          </p:nvPr>
        </p:nvSpPr>
        <p:spPr>
          <a:xfrm rot="5400000">
            <a:off x="2267575" y="-375423"/>
            <a:ext cx="4680520" cy="8544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E3BB91"/>
              </a:buClr>
              <a:buSzPts val="3200"/>
              <a:buChar char="•"/>
              <a:defRPr>
                <a:solidFill>
                  <a:srgbClr val="E3BB9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E3BB91"/>
              </a:buClr>
              <a:buSzPts val="2800"/>
              <a:buChar char="–"/>
              <a:defRPr>
                <a:solidFill>
                  <a:srgbClr val="E3BB9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E3BB91"/>
              </a:buClr>
              <a:buSzPts val="2400"/>
              <a:buChar char="•"/>
              <a:defRPr>
                <a:solidFill>
                  <a:srgbClr val="E3BB9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–"/>
              <a:defRPr>
                <a:solidFill>
                  <a:srgbClr val="E3BB9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»"/>
              <a:defRPr>
                <a:solidFill>
                  <a:srgbClr val="E3BB9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1"/>
          <p:cNvSpPr txBox="1"/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3BB91"/>
              </a:buClr>
              <a:buSzPts val="4400"/>
              <a:buFont typeface="Calibri"/>
              <a:buNone/>
              <a:defRPr>
                <a:solidFill>
                  <a:srgbClr val="E3BB9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" type="body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E3BB91"/>
              </a:buClr>
              <a:buSzPts val="3200"/>
              <a:buChar char="•"/>
              <a:defRPr>
                <a:solidFill>
                  <a:srgbClr val="E3BB9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E3BB91"/>
              </a:buClr>
              <a:buSzPts val="2800"/>
              <a:buChar char="–"/>
              <a:defRPr>
                <a:solidFill>
                  <a:srgbClr val="E3BB9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E3BB91"/>
              </a:buClr>
              <a:buSzPts val="2400"/>
              <a:buChar char="•"/>
              <a:defRPr>
                <a:solidFill>
                  <a:srgbClr val="E3BB9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–"/>
              <a:defRPr>
                <a:solidFill>
                  <a:srgbClr val="E3BB9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»"/>
              <a:defRPr>
                <a:solidFill>
                  <a:srgbClr val="E3BB9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Титульный слайд">
  <p:cSld name="1_Титульный слайд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ctrTitle"/>
          </p:nvPr>
        </p:nvSpPr>
        <p:spPr>
          <a:xfrm>
            <a:off x="2543606" y="2852936"/>
            <a:ext cx="9409045" cy="1412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4400"/>
              <a:buFont typeface="Calibri"/>
              <a:buNone/>
              <a:defRPr b="1">
                <a:solidFill>
                  <a:srgbClr val="54813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4813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4813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9" name="Google Shape;9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6" name="Google Shape;126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>
  <p:cSld name="Титульный слайд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/>
          <p:nvPr>
            <p:ph type="ctrTitle"/>
          </p:nvPr>
        </p:nvSpPr>
        <p:spPr>
          <a:xfrm>
            <a:off x="2543606" y="2852936"/>
            <a:ext cx="9409045" cy="1412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86C2A"/>
              </a:buClr>
              <a:buSzPts val="4400"/>
              <a:buFont typeface="Calibri"/>
              <a:buNone/>
              <a:defRPr b="1">
                <a:solidFill>
                  <a:srgbClr val="A86C2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86C2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86C2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2" name="Google Shape;142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3" name="Google Shape;143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0" name="Google Shape;15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3"/>
          <p:cNvSpPr txBox="1"/>
          <p:nvPr>
            <p:ph type="title"/>
          </p:nvPr>
        </p:nvSpPr>
        <p:spPr>
          <a:xfrm>
            <a:off x="3695733" y="4406901"/>
            <a:ext cx="763055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65A00"/>
              </a:buClr>
              <a:buSzPts val="4000"/>
              <a:buFont typeface="Calibri"/>
              <a:buNone/>
              <a:defRPr b="1" sz="4000" cap="none">
                <a:solidFill>
                  <a:srgbClr val="665A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" type="body"/>
          </p:nvPr>
        </p:nvSpPr>
        <p:spPr>
          <a:xfrm>
            <a:off x="3695733" y="2906713"/>
            <a:ext cx="763055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665A00"/>
              </a:buClr>
              <a:buSzPts val="2000"/>
              <a:buNone/>
              <a:defRPr sz="2000">
                <a:solidFill>
                  <a:srgbClr val="665A00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3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65A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65A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665A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4"/>
          <p:cNvSpPr txBox="1"/>
          <p:nvPr>
            <p:ph type="title"/>
          </p:nvPr>
        </p:nvSpPr>
        <p:spPr>
          <a:xfrm>
            <a:off x="143339" y="116632"/>
            <a:ext cx="11809312" cy="1224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4400"/>
              <a:buFont typeface="Calibri"/>
              <a:buNone/>
              <a:defRPr>
                <a:solidFill>
                  <a:srgbClr val="F2F2F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" type="body"/>
          </p:nvPr>
        </p:nvSpPr>
        <p:spPr>
          <a:xfrm>
            <a:off x="239349" y="2060848"/>
            <a:ext cx="5760640" cy="409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F2F2F2"/>
              </a:buClr>
              <a:buSzPts val="2800"/>
              <a:buChar char="•"/>
              <a:defRPr sz="2800">
                <a:solidFill>
                  <a:srgbClr val="F2F2F2"/>
                </a:solidFill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Char char="–"/>
              <a:defRPr sz="2400">
                <a:solidFill>
                  <a:srgbClr val="F2F2F2"/>
                </a:solidFill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Char char="•"/>
              <a:defRPr sz="2000">
                <a:solidFill>
                  <a:srgbClr val="F2F2F2"/>
                </a:solidFill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–"/>
              <a:defRPr sz="1800">
                <a:solidFill>
                  <a:srgbClr val="F2F2F2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»"/>
              <a:defRPr sz="1800">
                <a:solidFill>
                  <a:srgbClr val="F2F2F2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34"/>
          <p:cNvSpPr txBox="1"/>
          <p:nvPr>
            <p:ph idx="2" type="body"/>
          </p:nvPr>
        </p:nvSpPr>
        <p:spPr>
          <a:xfrm>
            <a:off x="6192011" y="2071390"/>
            <a:ext cx="5760640" cy="409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F2F2F2"/>
              </a:buClr>
              <a:buSzPts val="2800"/>
              <a:buChar char="•"/>
              <a:defRPr sz="2800">
                <a:solidFill>
                  <a:srgbClr val="F2F2F2"/>
                </a:solidFill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Char char="–"/>
              <a:defRPr sz="2400">
                <a:solidFill>
                  <a:srgbClr val="F2F2F2"/>
                </a:solidFill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Char char="•"/>
              <a:defRPr sz="2000">
                <a:solidFill>
                  <a:srgbClr val="F2F2F2"/>
                </a:solidFill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–"/>
              <a:defRPr sz="1800">
                <a:solidFill>
                  <a:srgbClr val="F2F2F2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»"/>
              <a:defRPr sz="1800">
                <a:solidFill>
                  <a:srgbClr val="F2F2F2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3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2F2F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2F2F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5"/>
          <p:cNvSpPr txBox="1"/>
          <p:nvPr>
            <p:ph type="title"/>
          </p:nvPr>
        </p:nvSpPr>
        <p:spPr>
          <a:xfrm>
            <a:off x="143339" y="116632"/>
            <a:ext cx="11809312" cy="1224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02C1C"/>
              </a:buClr>
              <a:buSzPts val="4400"/>
              <a:buFont typeface="Calibri"/>
              <a:buNone/>
              <a:defRPr>
                <a:solidFill>
                  <a:srgbClr val="702C1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" type="body"/>
          </p:nvPr>
        </p:nvSpPr>
        <p:spPr>
          <a:xfrm>
            <a:off x="335360" y="1916832"/>
            <a:ext cx="5568619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E3BB91"/>
              </a:buClr>
              <a:buSzPts val="2400"/>
              <a:buNone/>
              <a:defRPr b="1" sz="2400">
                <a:solidFill>
                  <a:srgbClr val="E3BB9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A86C2A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A86C2A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A86C2A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35"/>
          <p:cNvSpPr txBox="1"/>
          <p:nvPr>
            <p:ph idx="2" type="body"/>
          </p:nvPr>
        </p:nvSpPr>
        <p:spPr>
          <a:xfrm>
            <a:off x="335360" y="2556594"/>
            <a:ext cx="5568619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E3BB91"/>
              </a:buClr>
              <a:buSzPts val="2400"/>
              <a:buChar char="•"/>
              <a:defRPr sz="2400">
                <a:solidFill>
                  <a:srgbClr val="E3BB91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–"/>
              <a:defRPr sz="2000">
                <a:solidFill>
                  <a:srgbClr val="E3BB91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E3BB91"/>
              </a:buClr>
              <a:buSzPts val="1800"/>
              <a:buChar char="•"/>
              <a:defRPr sz="1800">
                <a:solidFill>
                  <a:srgbClr val="E3BB91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E3BB91"/>
              </a:buClr>
              <a:buSzPts val="1600"/>
              <a:buChar char="–"/>
              <a:defRPr sz="1600">
                <a:solidFill>
                  <a:srgbClr val="E3BB91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E3BB91"/>
              </a:buClr>
              <a:buSzPts val="1600"/>
              <a:buChar char="»"/>
              <a:defRPr sz="1600">
                <a:solidFill>
                  <a:srgbClr val="E3BB91"/>
                </a:solidFill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35"/>
          <p:cNvSpPr txBox="1"/>
          <p:nvPr>
            <p:ph idx="3" type="body"/>
          </p:nvPr>
        </p:nvSpPr>
        <p:spPr>
          <a:xfrm>
            <a:off x="6288022" y="1934294"/>
            <a:ext cx="5664629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E3BB91"/>
              </a:buClr>
              <a:buSzPts val="2400"/>
              <a:buNone/>
              <a:defRPr b="1" sz="2400">
                <a:solidFill>
                  <a:srgbClr val="E3BB9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A86C2A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A86C2A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A86C2A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35"/>
          <p:cNvSpPr txBox="1"/>
          <p:nvPr>
            <p:ph idx="4" type="body"/>
          </p:nvPr>
        </p:nvSpPr>
        <p:spPr>
          <a:xfrm>
            <a:off x="6288022" y="2574056"/>
            <a:ext cx="5664629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E3BB91"/>
              </a:buClr>
              <a:buSzPts val="2400"/>
              <a:buChar char="•"/>
              <a:defRPr sz="2400">
                <a:solidFill>
                  <a:srgbClr val="E3BB91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–"/>
              <a:defRPr sz="2000">
                <a:solidFill>
                  <a:srgbClr val="E3BB91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E3BB91"/>
              </a:buClr>
              <a:buSzPts val="1800"/>
              <a:buChar char="•"/>
              <a:defRPr sz="1800">
                <a:solidFill>
                  <a:srgbClr val="E3BB91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E3BB91"/>
              </a:buClr>
              <a:buSzPts val="1600"/>
              <a:buChar char="–"/>
              <a:defRPr sz="1600">
                <a:solidFill>
                  <a:srgbClr val="E3BB91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E3BB91"/>
              </a:buClr>
              <a:buSzPts val="1600"/>
              <a:buChar char="»"/>
              <a:defRPr sz="1600">
                <a:solidFill>
                  <a:srgbClr val="E3BB91"/>
                </a:solidFill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35"/>
          <p:cNvSpPr txBox="1"/>
          <p:nvPr>
            <p:ph idx="10" type="dt"/>
          </p:nvPr>
        </p:nvSpPr>
        <p:spPr>
          <a:xfrm>
            <a:off x="1833747" y="6410897"/>
            <a:ext cx="16206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5"/>
          <p:cNvSpPr txBox="1"/>
          <p:nvPr>
            <p:ph idx="11" type="ftr"/>
          </p:nvPr>
        </p:nvSpPr>
        <p:spPr>
          <a:xfrm>
            <a:off x="5538912" y="6356351"/>
            <a:ext cx="21994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5"/>
          <p:cNvSpPr txBox="1"/>
          <p:nvPr>
            <p:ph idx="12" type="sldNum"/>
          </p:nvPr>
        </p:nvSpPr>
        <p:spPr>
          <a:xfrm>
            <a:off x="9961747" y="6356351"/>
            <a:ext cx="16206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"/>
          <p:cNvSpPr txBox="1"/>
          <p:nvPr>
            <p:ph type="title"/>
          </p:nvPr>
        </p:nvSpPr>
        <p:spPr>
          <a:xfrm>
            <a:off x="143339" y="116632"/>
            <a:ext cx="11809312" cy="1224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02C1C"/>
              </a:buClr>
              <a:buSzPts val="4400"/>
              <a:buFont typeface="Calibri"/>
              <a:buNone/>
              <a:defRPr>
                <a:solidFill>
                  <a:srgbClr val="702C1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8"/>
          <p:cNvSpPr txBox="1"/>
          <p:nvPr>
            <p:ph type="title"/>
          </p:nvPr>
        </p:nvSpPr>
        <p:spPr>
          <a:xfrm>
            <a:off x="609601" y="513622"/>
            <a:ext cx="4011084" cy="92147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3BB91"/>
              </a:buClr>
              <a:buSzPts val="2000"/>
              <a:buFont typeface="Calibri"/>
              <a:buNone/>
              <a:defRPr b="1" sz="2000">
                <a:solidFill>
                  <a:srgbClr val="E3BB9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8"/>
          <p:cNvSpPr txBox="1"/>
          <p:nvPr>
            <p:ph idx="1" type="body"/>
          </p:nvPr>
        </p:nvSpPr>
        <p:spPr>
          <a:xfrm>
            <a:off x="4751851" y="1916833"/>
            <a:ext cx="6815667" cy="43533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E3BB91"/>
              </a:buClr>
              <a:buSzPts val="3200"/>
              <a:buChar char="•"/>
              <a:defRPr sz="3200">
                <a:solidFill>
                  <a:srgbClr val="E3BB9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E3BB91"/>
              </a:buClr>
              <a:buSzPts val="2800"/>
              <a:buChar char="–"/>
              <a:defRPr sz="2800">
                <a:solidFill>
                  <a:srgbClr val="E3BB9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E3BB91"/>
              </a:buClr>
              <a:buSzPts val="2400"/>
              <a:buChar char="•"/>
              <a:defRPr sz="2400">
                <a:solidFill>
                  <a:srgbClr val="E3BB9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–"/>
              <a:defRPr sz="2000">
                <a:solidFill>
                  <a:srgbClr val="E3BB9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E3BB91"/>
              </a:buClr>
              <a:buSzPts val="2000"/>
              <a:buChar char="»"/>
              <a:defRPr sz="2000">
                <a:solidFill>
                  <a:srgbClr val="E3BB91"/>
                </a:solidFill>
              </a:defRPr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38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E3BB91"/>
              </a:buClr>
              <a:buSzPts val="1400"/>
              <a:buNone/>
              <a:defRPr sz="1400">
                <a:solidFill>
                  <a:srgbClr val="E3BB91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A86C2A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A86C2A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A86C2A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A86C2A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3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9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3BB91"/>
              </a:buClr>
              <a:buSzPts val="2000"/>
              <a:buFont typeface="Calibri"/>
              <a:buNone/>
              <a:defRPr b="1" sz="2000">
                <a:solidFill>
                  <a:srgbClr val="E3BB9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9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E3BB91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A86C2A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A86C2A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39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E3BB91"/>
              </a:buClr>
              <a:buSzPts val="1400"/>
              <a:buNone/>
              <a:defRPr sz="1400">
                <a:solidFill>
                  <a:srgbClr val="E3BB91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A86C2A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A86C2A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A86C2A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A86C2A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3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3BB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E3BB9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jpg"/><Relationship Id="rId2" Type="http://schemas.openxmlformats.org/officeDocument/2006/relationships/hyperlink" Target="https://presentation-creation.ru/" TargetMode="External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143339" y="116632"/>
            <a:ext cx="11809312" cy="1224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A86C2A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335360" y="1556792"/>
            <a:ext cx="8544949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86C2A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86C2A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86C2A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86C2A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A86C2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5" name="Google Shape;15;p17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60917" y="45855"/>
            <a:ext cx="1010349" cy="75776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"/>
          <p:cNvSpPr/>
          <p:nvPr/>
        </p:nvSpPr>
        <p:spPr>
          <a:xfrm>
            <a:off x="251927" y="2139777"/>
            <a:ext cx="1020147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Выпускник XXI века: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80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от безопасности к самореализации.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80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начале было ОБЖ…</a:t>
            </a:r>
            <a:r>
              <a:rPr b="0" i="0" lang="ru-RU" sz="4800" u="none" cap="none" strike="noStrike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descr="http://ug.ru/uploads/images/page/125/inline/notitle24.jpg" id="170" name="Google Shape;17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albert-learning.com/catalogue/img/campout_750x630.jpg" id="171" name="Google Shape;17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927" y="4295939"/>
            <a:ext cx="3050073" cy="2562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0"/>
          <p:cNvSpPr/>
          <p:nvPr/>
        </p:nvSpPr>
        <p:spPr>
          <a:xfrm>
            <a:off x="2363645" y="186303"/>
            <a:ext cx="371960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Траектория </a:t>
            </a:r>
            <a:endParaRPr sz="5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0"/>
          <p:cNvSpPr/>
          <p:nvPr/>
        </p:nvSpPr>
        <p:spPr>
          <a:xfrm>
            <a:off x="335902" y="1687020"/>
            <a:ext cx="8808098" cy="4898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Через школьные походы выйти на формирование личности школьника, умеющего критически мыслить и креативно решать задачи, открытого новым знаниям и инновационным подходам, способного эффективно общаться и работать в команде. </a:t>
            </a:r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265" name="Google Shape;26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1"/>
          <p:cNvSpPr txBox="1"/>
          <p:nvPr/>
        </p:nvSpPr>
        <p:spPr>
          <a:xfrm>
            <a:off x="2948473" y="234789"/>
            <a:ext cx="319427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</a:t>
            </a:r>
            <a:endParaRPr/>
          </a:p>
        </p:txBody>
      </p:sp>
      <p:pic>
        <p:nvPicPr>
          <p:cNvPr descr="http://ug.ru/uploads/images/page/125/inline/notitle24.jpg" id="271" name="Google Shape;27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72" name="Google Shape;272;p11"/>
          <p:cNvGraphicFramePr/>
          <p:nvPr/>
        </p:nvGraphicFramePr>
        <p:xfrm>
          <a:off x="583209" y="18118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{B50C8B57-3D71-4DCF-B202-CC1BC5BE67F2}</a:tableStyleId>
              </a:tblPr>
              <a:tblGrid>
                <a:gridCol w="7924800"/>
              </a:tblGrid>
              <a:tr h="3674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Недостаточные возможности для применения учащимися полученных теоретических знаний на практике мешают их самореализации в безопасной и творческой образовательной среде, препятствуют интеграции «твердых» и «гибких» навыков в их повседневной жизни. Решение проблемы видится через создание системы образовательных туристических походов развивающей направленности.</a:t>
                      </a:r>
                      <a:endParaRPr sz="20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2"/>
          <p:cNvSpPr/>
          <p:nvPr/>
        </p:nvSpPr>
        <p:spPr>
          <a:xfrm>
            <a:off x="7239371" y="384548"/>
            <a:ext cx="26709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Барьеры</a:t>
            </a:r>
            <a:endParaRPr/>
          </a:p>
        </p:txBody>
      </p:sp>
      <p:pic>
        <p:nvPicPr>
          <p:cNvPr descr="http://ug.ru/uploads/images/page/125/inline/notitle24.jpg" id="279" name="Google Shape;27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12964" y="253093"/>
            <a:ext cx="1439863" cy="12207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0" name="Google Shape;280;p12"/>
          <p:cNvGrpSpPr/>
          <p:nvPr/>
        </p:nvGrpSpPr>
        <p:grpSpPr>
          <a:xfrm>
            <a:off x="6304139" y="1439333"/>
            <a:ext cx="3332553" cy="5418666"/>
            <a:chOff x="3002139" y="0"/>
            <a:chExt cx="3332553" cy="5418666"/>
          </a:xfrm>
        </p:grpSpPr>
        <p:sp>
          <p:nvSpPr>
            <p:cNvPr id="281" name="Google Shape;281;p12"/>
            <p:cNvSpPr/>
            <p:nvPr/>
          </p:nvSpPr>
          <p:spPr>
            <a:xfrm>
              <a:off x="3726543" y="0"/>
              <a:ext cx="2608149" cy="2608546"/>
            </a:xfrm>
            <a:custGeom>
              <a:rect b="b" l="l" r="r" t="t"/>
              <a:pathLst>
                <a:path extrusionOk="0" h="120000" w="120000">
                  <a:moveTo>
                    <a:pt x="8412" y="60000"/>
                  </a:moveTo>
                  <a:lnTo>
                    <a:pt x="8412" y="60000"/>
                  </a:lnTo>
                  <a:cubicBezTo>
                    <a:pt x="8412" y="32962"/>
                    <a:pt x="29287" y="10511"/>
                    <a:pt x="56253" y="8547"/>
                  </a:cubicBezTo>
                  <a:cubicBezTo>
                    <a:pt x="83219" y="6583"/>
                    <a:pt x="107126" y="25773"/>
                    <a:pt x="111044" y="52526"/>
                  </a:cubicBezTo>
                  <a:cubicBezTo>
                    <a:pt x="114961" y="79279"/>
                    <a:pt x="97559" y="104517"/>
                    <a:pt x="71162" y="110367"/>
                  </a:cubicBezTo>
                  <a:lnTo>
                    <a:pt x="70593" y="118429"/>
                  </a:lnTo>
                  <a:lnTo>
                    <a:pt x="56830" y="104890"/>
                  </a:lnTo>
                  <a:lnTo>
                    <a:pt x="72706" y="88508"/>
                  </a:lnTo>
                  <a:lnTo>
                    <a:pt x="72145" y="96445"/>
                  </a:lnTo>
                  <a:cubicBezTo>
                    <a:pt x="90761" y="90240"/>
                    <a:pt x="101708" y="70999"/>
                    <a:pt x="97532" y="51824"/>
                  </a:cubicBezTo>
                  <a:cubicBezTo>
                    <a:pt x="93356" y="32649"/>
                    <a:pt x="75399" y="19705"/>
                    <a:pt x="55889" y="21805"/>
                  </a:cubicBezTo>
                  <a:cubicBezTo>
                    <a:pt x="36379" y="23906"/>
                    <a:pt x="21588" y="40375"/>
                    <a:pt x="21588" y="60000"/>
                  </a:cubicBezTo>
                  <a:close/>
                </a:path>
              </a:pathLst>
            </a:cu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2"/>
            <p:cNvSpPr/>
            <p:nvPr/>
          </p:nvSpPr>
          <p:spPr>
            <a:xfrm>
              <a:off x="4303030" y="941764"/>
              <a:ext cx="1449298" cy="724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2"/>
            <p:cNvSpPr txBox="1"/>
            <p:nvPr/>
          </p:nvSpPr>
          <p:spPr>
            <a:xfrm>
              <a:off x="4303030" y="941764"/>
              <a:ext cx="1449298" cy="724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Нормативно-правовое сопровождение</a:t>
              </a:r>
              <a:endParaRPr/>
            </a:p>
          </p:txBody>
        </p:sp>
        <p:sp>
          <p:nvSpPr>
            <p:cNvPr id="284" name="Google Shape;284;p12"/>
            <p:cNvSpPr/>
            <p:nvPr/>
          </p:nvSpPr>
          <p:spPr>
            <a:xfrm>
              <a:off x="3002139" y="1498803"/>
              <a:ext cx="2608149" cy="2608546"/>
            </a:xfrm>
            <a:custGeom>
              <a:rect b="b" l="l" r="r" t="t"/>
              <a:pathLst>
                <a:path extrusionOk="0" h="120000" w="120000">
                  <a:moveTo>
                    <a:pt x="96481" y="23524"/>
                  </a:moveTo>
                  <a:lnTo>
                    <a:pt x="87165" y="32840"/>
                  </a:lnTo>
                  <a:cubicBezTo>
                    <a:pt x="75945" y="21617"/>
                    <a:pt x="58981" y="18448"/>
                    <a:pt x="44467" y="24866"/>
                  </a:cubicBezTo>
                  <a:cubicBezTo>
                    <a:pt x="29954" y="31283"/>
                    <a:pt x="20881" y="45964"/>
                    <a:pt x="21631" y="61816"/>
                  </a:cubicBezTo>
                  <a:cubicBezTo>
                    <a:pt x="22381" y="77668"/>
                    <a:pt x="32801" y="91427"/>
                    <a:pt x="47855" y="96445"/>
                  </a:cubicBezTo>
                  <a:lnTo>
                    <a:pt x="47294" y="88508"/>
                  </a:lnTo>
                  <a:lnTo>
                    <a:pt x="63170" y="104890"/>
                  </a:lnTo>
                  <a:lnTo>
                    <a:pt x="49407" y="118429"/>
                  </a:lnTo>
                  <a:lnTo>
                    <a:pt x="48838" y="110367"/>
                  </a:lnTo>
                  <a:lnTo>
                    <a:pt x="48838" y="110367"/>
                  </a:lnTo>
                  <a:cubicBezTo>
                    <a:pt x="27395" y="105615"/>
                    <a:pt x="11311" y="87806"/>
                    <a:pt x="8761" y="65990"/>
                  </a:cubicBezTo>
                  <a:cubicBezTo>
                    <a:pt x="6211" y="44174"/>
                    <a:pt x="17753" y="23136"/>
                    <a:pt x="37522" y="13566"/>
                  </a:cubicBezTo>
                  <a:cubicBezTo>
                    <a:pt x="57291" y="3995"/>
                    <a:pt x="80952" y="7992"/>
                    <a:pt x="96481" y="23524"/>
                  </a:cubicBezTo>
                  <a:close/>
                </a:path>
              </a:pathLst>
            </a:cu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2"/>
            <p:cNvSpPr/>
            <p:nvPr/>
          </p:nvSpPr>
          <p:spPr>
            <a:xfrm>
              <a:off x="3581565" y="2449237"/>
              <a:ext cx="1449298" cy="724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2"/>
            <p:cNvSpPr txBox="1"/>
            <p:nvPr/>
          </p:nvSpPr>
          <p:spPr>
            <a:xfrm>
              <a:off x="3581565" y="2449237"/>
              <a:ext cx="1449298" cy="724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Научно-методическая база</a:t>
              </a:r>
              <a:endParaRPr/>
            </a:p>
          </p:txBody>
        </p:sp>
        <p:sp>
          <p:nvSpPr>
            <p:cNvPr id="287" name="Google Shape;287;p12"/>
            <p:cNvSpPr/>
            <p:nvPr/>
          </p:nvSpPr>
          <p:spPr>
            <a:xfrm>
              <a:off x="3912175" y="3176964"/>
              <a:ext cx="2240804" cy="2241702"/>
            </a:xfrm>
            <a:prstGeom prst="blockArc">
              <a:avLst>
                <a:gd fmla="val 13500000" name="adj1"/>
                <a:gd fmla="val 10800000" name="adj2"/>
                <a:gd fmla="val 12740" name="adj3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2"/>
            <p:cNvSpPr/>
            <p:nvPr/>
          </p:nvSpPr>
          <p:spPr>
            <a:xfrm>
              <a:off x="4306459" y="3958878"/>
              <a:ext cx="1449298" cy="724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2"/>
            <p:cNvSpPr txBox="1"/>
            <p:nvPr/>
          </p:nvSpPr>
          <p:spPr>
            <a:xfrm>
              <a:off x="4306459" y="3958878"/>
              <a:ext cx="1449298" cy="724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Материально-техническое сопровождение 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3"/>
          <p:cNvSpPr txBox="1"/>
          <p:nvPr/>
        </p:nvSpPr>
        <p:spPr>
          <a:xfrm>
            <a:off x="2500605" y="699796"/>
            <a:ext cx="846225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Промежуточные результаты</a:t>
            </a:r>
            <a:endParaRPr/>
          </a:p>
        </p:txBody>
      </p:sp>
      <p:sp>
        <p:nvSpPr>
          <p:cNvPr id="295" name="Google Shape;295;p13"/>
          <p:cNvSpPr/>
          <p:nvPr/>
        </p:nvSpPr>
        <p:spPr>
          <a:xfrm>
            <a:off x="0" y="2168091"/>
            <a:ext cx="98904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4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296" name="Google Shape;29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7" name="Google Shape;297;p13"/>
          <p:cNvGrpSpPr/>
          <p:nvPr/>
        </p:nvGrpSpPr>
        <p:grpSpPr>
          <a:xfrm>
            <a:off x="2614728" y="-976732"/>
            <a:ext cx="6962542" cy="9886730"/>
            <a:chOff x="582728" y="-2771665"/>
            <a:chExt cx="6962542" cy="9886730"/>
          </a:xfrm>
        </p:grpSpPr>
        <p:sp>
          <p:nvSpPr>
            <p:cNvPr id="298" name="Google Shape;298;p13"/>
            <p:cNvSpPr/>
            <p:nvPr/>
          </p:nvSpPr>
          <p:spPr>
            <a:xfrm>
              <a:off x="3142549" y="-340833"/>
              <a:ext cx="1842900" cy="14436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3"/>
            <p:cNvSpPr txBox="1"/>
            <p:nvPr/>
          </p:nvSpPr>
          <p:spPr>
            <a:xfrm>
              <a:off x="3213020" y="-270362"/>
              <a:ext cx="1701958" cy="13026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создана инициативная группа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3963804" y="-2771665"/>
              <a:ext cx="3581466" cy="3581466"/>
            </a:xfrm>
            <a:custGeom>
              <a:rect b="b" l="l" r="r" t="t"/>
              <a:pathLst>
                <a:path extrusionOk="0" h="120000" w="120000">
                  <a:moveTo>
                    <a:pt x="34179" y="114160"/>
                  </a:moveTo>
                  <a:lnTo>
                    <a:pt x="34179" y="114160"/>
                  </a:lnTo>
                  <a:cubicBezTo>
                    <a:pt x="32470" y="113345"/>
                    <a:pt x="30800" y="112450"/>
                    <a:pt x="29176" y="111477"/>
                  </a:cubicBezTo>
                </a:path>
              </a:pathLst>
            </a:cu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4693370" y="554533"/>
              <a:ext cx="1842900" cy="14436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3"/>
            <p:cNvSpPr txBox="1"/>
            <p:nvPr/>
          </p:nvSpPr>
          <p:spPr>
            <a:xfrm>
              <a:off x="4763841" y="625004"/>
              <a:ext cx="1701958" cy="13026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разрабатываются нормативно-правовые документы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2273266" y="380966"/>
              <a:ext cx="3581466" cy="3581466"/>
            </a:xfrm>
            <a:custGeom>
              <a:rect b="b" l="l" r="r" t="t"/>
              <a:pathLst>
                <a:path extrusionOk="0" h="120000" w="120000">
                  <a:moveTo>
                    <a:pt x="119729" y="54300"/>
                  </a:moveTo>
                  <a:lnTo>
                    <a:pt x="119729" y="54300"/>
                  </a:lnTo>
                  <a:cubicBezTo>
                    <a:pt x="120091" y="58091"/>
                    <a:pt x="120091" y="61908"/>
                    <a:pt x="119729" y="65699"/>
                  </a:cubicBezTo>
                </a:path>
              </a:pathLst>
            </a:cu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4693370" y="2345266"/>
              <a:ext cx="1842900" cy="14436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3"/>
            <p:cNvSpPr txBox="1"/>
            <p:nvPr/>
          </p:nvSpPr>
          <p:spPr>
            <a:xfrm>
              <a:off x="4763841" y="2415737"/>
              <a:ext cx="1701958" cy="13026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ведутся переговоры со спонсорами 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3963804" y="3533599"/>
              <a:ext cx="3581466" cy="3581466"/>
            </a:xfrm>
            <a:custGeom>
              <a:rect b="b" l="l" r="r" t="t"/>
              <a:pathLst>
                <a:path extrusionOk="0" h="120000" w="120000">
                  <a:moveTo>
                    <a:pt x="29176" y="8523"/>
                  </a:moveTo>
                  <a:lnTo>
                    <a:pt x="29176" y="8523"/>
                  </a:lnTo>
                  <a:cubicBezTo>
                    <a:pt x="30800" y="7550"/>
                    <a:pt x="32470" y="6655"/>
                    <a:pt x="34179" y="5840"/>
                  </a:cubicBezTo>
                </a:path>
              </a:pathLst>
            </a:cu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3142549" y="3240632"/>
              <a:ext cx="1842900" cy="14436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3"/>
            <p:cNvSpPr txBox="1"/>
            <p:nvPr/>
          </p:nvSpPr>
          <p:spPr>
            <a:xfrm>
              <a:off x="3213020" y="3311103"/>
              <a:ext cx="1701958" cy="13026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формируются группы детей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582728" y="3533599"/>
              <a:ext cx="3581466" cy="3581466"/>
            </a:xfrm>
            <a:custGeom>
              <a:rect b="b" l="l" r="r" t="t"/>
              <a:pathLst>
                <a:path extrusionOk="0" h="120000" w="120000">
                  <a:moveTo>
                    <a:pt x="85821" y="5840"/>
                  </a:moveTo>
                  <a:lnTo>
                    <a:pt x="85821" y="5840"/>
                  </a:lnTo>
                  <a:cubicBezTo>
                    <a:pt x="87530" y="6655"/>
                    <a:pt x="89200" y="7550"/>
                    <a:pt x="90824" y="8523"/>
                  </a:cubicBezTo>
                </a:path>
              </a:pathLst>
            </a:cu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1591729" y="2345266"/>
              <a:ext cx="1842900" cy="14436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3"/>
            <p:cNvSpPr txBox="1"/>
            <p:nvPr/>
          </p:nvSpPr>
          <p:spPr>
            <a:xfrm>
              <a:off x="1662200" y="2415737"/>
              <a:ext cx="1701958" cy="13026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проводятся инструктажи 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2273266" y="380966"/>
              <a:ext cx="3581466" cy="3581466"/>
            </a:xfrm>
            <a:custGeom>
              <a:rect b="b" l="l" r="r" t="t"/>
              <a:pathLst>
                <a:path extrusionOk="0" h="120000" w="120000">
                  <a:moveTo>
                    <a:pt x="271" y="65700"/>
                  </a:moveTo>
                  <a:lnTo>
                    <a:pt x="271" y="65700"/>
                  </a:lnTo>
                  <a:cubicBezTo>
                    <a:pt x="-91" y="61909"/>
                    <a:pt x="-91" y="58092"/>
                    <a:pt x="271" y="54301"/>
                  </a:cubicBezTo>
                </a:path>
              </a:pathLst>
            </a:cu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1591729" y="554533"/>
              <a:ext cx="1842900" cy="14436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3"/>
            <p:cNvSpPr txBox="1"/>
            <p:nvPr/>
          </p:nvSpPr>
          <p:spPr>
            <a:xfrm>
              <a:off x="1662200" y="625004"/>
              <a:ext cx="1701958" cy="13026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разрабатываются маршруты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582728" y="-2771665"/>
              <a:ext cx="3581466" cy="3581466"/>
            </a:xfrm>
            <a:custGeom>
              <a:rect b="b" l="l" r="r" t="t"/>
              <a:pathLst>
                <a:path extrusionOk="0" h="120000" w="120000">
                  <a:moveTo>
                    <a:pt x="90824" y="111477"/>
                  </a:moveTo>
                  <a:cubicBezTo>
                    <a:pt x="89200" y="112450"/>
                    <a:pt x="87530" y="113345"/>
                    <a:pt x="85821" y="114160"/>
                  </a:cubicBezTo>
                </a:path>
              </a:pathLst>
            </a:cu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4"/>
          <p:cNvSpPr/>
          <p:nvPr/>
        </p:nvSpPr>
        <p:spPr>
          <a:xfrm>
            <a:off x="2369976" y="395148"/>
            <a:ext cx="478361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Итоговый контекст</a:t>
            </a:r>
            <a:endParaRPr sz="4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4"/>
          <p:cNvSpPr/>
          <p:nvPr/>
        </p:nvSpPr>
        <p:spPr>
          <a:xfrm>
            <a:off x="354563" y="1324947"/>
            <a:ext cx="8136294" cy="5244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результате реализации проекта будут развиты следующие навыки XXI века: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части компетентности мышления: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выбор и применение вариантов для решения комплексных задач, в том числе открытых (имеющих более одного решения);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креативное мышление, изобретательность (продуктивное действие в ситуациях новизны и неопределенности при недостатке информации; создание собственного продукта, обладающего субъективной или объективной новизной и оригинальностью).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322" name="Google Shape;3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5"/>
          <p:cNvSpPr/>
          <p:nvPr/>
        </p:nvSpPr>
        <p:spPr>
          <a:xfrm>
            <a:off x="1922105" y="769441"/>
            <a:ext cx="8994711" cy="51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части компетентности взаимодействия с другими: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кооперативность, способность к сотрудничеству, совместной работе, в том числе в роли лидера и в роли участника команды, ответственность и ее распределение, координация действий внутри команды;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способность договариваться (убеждать, аргументировать свою позицию и принимать чужую, в том числе с учетом социальных и культурных различий), разрешать конфликты, осознавать возможные объективные противоречия в интересах разных сторон и учитывать их при принятии решений.</a:t>
            </a:r>
            <a:endParaRPr/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В части компетентности взаимодействия с собой: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саморегуляция, самоконтроль, в том числе распознавание своих эмоций и управление ими;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самоорганизация - способность человека рефлексивно относиться к своей деятельности, мобилизовать себя на выполнение задач, способность выбирать стратегию настойчивости или гибкости.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5"/>
          <p:cNvSpPr/>
          <p:nvPr/>
        </p:nvSpPr>
        <p:spPr>
          <a:xfrm>
            <a:off x="3778898" y="0"/>
            <a:ext cx="478361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Итоговый контекст</a:t>
            </a:r>
            <a:endParaRPr sz="4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329" name="Google Shape;32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6"/>
          <p:cNvSpPr/>
          <p:nvPr/>
        </p:nvSpPr>
        <p:spPr>
          <a:xfrm>
            <a:off x="2062065" y="454740"/>
            <a:ext cx="854381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Потенциал для решения проблемы</a:t>
            </a:r>
            <a:endParaRPr sz="4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335" name="Google Shape;33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6" name="Google Shape;336;p16"/>
          <p:cNvGrpSpPr/>
          <p:nvPr/>
        </p:nvGrpSpPr>
        <p:grpSpPr>
          <a:xfrm>
            <a:off x="558800" y="2307914"/>
            <a:ext cx="8128000" cy="3251199"/>
            <a:chOff x="0" y="1083733"/>
            <a:chExt cx="8128000" cy="3251199"/>
          </a:xfrm>
        </p:grpSpPr>
        <p:sp>
          <p:nvSpPr>
            <p:cNvPr id="337" name="Google Shape;337;p16"/>
            <p:cNvSpPr/>
            <p:nvPr/>
          </p:nvSpPr>
          <p:spPr>
            <a:xfrm>
              <a:off x="0" y="1083733"/>
              <a:ext cx="8128000" cy="3251199"/>
            </a:xfrm>
            <a:custGeom>
              <a:rect b="b" l="l" r="r" t="t"/>
              <a:pathLst>
                <a:path extrusionOk="0" h="120000" w="120000">
                  <a:moveTo>
                    <a:pt x="0" y="50000"/>
                  </a:moveTo>
                  <a:lnTo>
                    <a:pt x="24000" y="0"/>
                  </a:lnTo>
                  <a:lnTo>
                    <a:pt x="24000" y="20000"/>
                  </a:lnTo>
                  <a:lnTo>
                    <a:pt x="60000" y="20000"/>
                  </a:lnTo>
                  <a:cubicBezTo>
                    <a:pt x="62071" y="20000"/>
                    <a:pt x="63750" y="22238"/>
                    <a:pt x="63750" y="25000"/>
                  </a:cubicBezTo>
                  <a:cubicBezTo>
                    <a:pt x="63750" y="27761"/>
                    <a:pt x="62071" y="30000"/>
                    <a:pt x="60000" y="30000"/>
                  </a:cubicBezTo>
                  <a:cubicBezTo>
                    <a:pt x="57929" y="30000"/>
                    <a:pt x="56250" y="32239"/>
                    <a:pt x="56250" y="35000"/>
                  </a:cubicBezTo>
                  <a:cubicBezTo>
                    <a:pt x="56250" y="37762"/>
                    <a:pt x="57929" y="40000"/>
                    <a:pt x="60000" y="40000"/>
                  </a:cubicBezTo>
                  <a:lnTo>
                    <a:pt x="96000" y="40000"/>
                  </a:lnTo>
                  <a:lnTo>
                    <a:pt x="96000" y="20000"/>
                  </a:lnTo>
                  <a:lnTo>
                    <a:pt x="120000" y="70000"/>
                  </a:lnTo>
                  <a:lnTo>
                    <a:pt x="96000" y="120000"/>
                  </a:lnTo>
                  <a:lnTo>
                    <a:pt x="96000" y="100000"/>
                  </a:lnTo>
                  <a:lnTo>
                    <a:pt x="60000" y="100000"/>
                  </a:lnTo>
                  <a:cubicBezTo>
                    <a:pt x="57929" y="100000"/>
                    <a:pt x="56250" y="97762"/>
                    <a:pt x="56250" y="95000"/>
                  </a:cubicBezTo>
                  <a:lnTo>
                    <a:pt x="56250" y="80000"/>
                  </a:lnTo>
                  <a:lnTo>
                    <a:pt x="24000" y="80000"/>
                  </a:lnTo>
                  <a:lnTo>
                    <a:pt x="24000" y="100000"/>
                  </a:lnTo>
                  <a:close/>
                </a:path>
                <a:path extrusionOk="0" fill="darkenLess" h="120000" w="120000">
                  <a:moveTo>
                    <a:pt x="63750" y="25000"/>
                  </a:moveTo>
                  <a:cubicBezTo>
                    <a:pt x="63750" y="27761"/>
                    <a:pt x="62071" y="30000"/>
                    <a:pt x="60000" y="30000"/>
                  </a:cubicBezTo>
                  <a:cubicBezTo>
                    <a:pt x="57929" y="30000"/>
                    <a:pt x="56250" y="32239"/>
                    <a:pt x="56250" y="35000"/>
                  </a:cubicBezTo>
                  <a:cubicBezTo>
                    <a:pt x="56250" y="37762"/>
                    <a:pt x="57929" y="40000"/>
                    <a:pt x="60000" y="40000"/>
                  </a:cubicBezTo>
                  <a:lnTo>
                    <a:pt x="63750" y="40000"/>
                  </a:lnTo>
                  <a:close/>
                </a:path>
                <a:path extrusionOk="0" fill="none" h="120000" w="120000">
                  <a:moveTo>
                    <a:pt x="0" y="50000"/>
                  </a:moveTo>
                  <a:lnTo>
                    <a:pt x="24000" y="0"/>
                  </a:lnTo>
                  <a:lnTo>
                    <a:pt x="24000" y="20000"/>
                  </a:lnTo>
                  <a:lnTo>
                    <a:pt x="60000" y="20000"/>
                  </a:lnTo>
                  <a:cubicBezTo>
                    <a:pt x="62071" y="20000"/>
                    <a:pt x="63750" y="22238"/>
                    <a:pt x="63750" y="25000"/>
                  </a:cubicBezTo>
                  <a:cubicBezTo>
                    <a:pt x="63750" y="27761"/>
                    <a:pt x="62071" y="30000"/>
                    <a:pt x="60000" y="30000"/>
                  </a:cubicBezTo>
                  <a:cubicBezTo>
                    <a:pt x="57929" y="30000"/>
                    <a:pt x="56250" y="32239"/>
                    <a:pt x="56250" y="35000"/>
                  </a:cubicBezTo>
                  <a:cubicBezTo>
                    <a:pt x="56250" y="37762"/>
                    <a:pt x="57929" y="40000"/>
                    <a:pt x="60000" y="40000"/>
                  </a:cubicBezTo>
                  <a:lnTo>
                    <a:pt x="96000" y="40000"/>
                  </a:lnTo>
                  <a:lnTo>
                    <a:pt x="96000" y="20000"/>
                  </a:lnTo>
                  <a:lnTo>
                    <a:pt x="120000" y="70000"/>
                  </a:lnTo>
                  <a:lnTo>
                    <a:pt x="96000" y="120000"/>
                  </a:lnTo>
                  <a:lnTo>
                    <a:pt x="96000" y="100000"/>
                  </a:lnTo>
                  <a:lnTo>
                    <a:pt x="60000" y="100000"/>
                  </a:lnTo>
                  <a:cubicBezTo>
                    <a:pt x="57929" y="100000"/>
                    <a:pt x="56250" y="97762"/>
                    <a:pt x="56250" y="95000"/>
                  </a:cubicBezTo>
                  <a:lnTo>
                    <a:pt x="56250" y="80000"/>
                  </a:lnTo>
                  <a:lnTo>
                    <a:pt x="24000" y="80000"/>
                  </a:lnTo>
                  <a:lnTo>
                    <a:pt x="24000" y="100000"/>
                  </a:lnTo>
                  <a:close/>
                  <a:moveTo>
                    <a:pt x="63750" y="25000"/>
                  </a:moveTo>
                  <a:lnTo>
                    <a:pt x="63750" y="40000"/>
                  </a:lnTo>
                  <a:moveTo>
                    <a:pt x="56250" y="35000"/>
                  </a:moveTo>
                  <a:lnTo>
                    <a:pt x="56250" y="8000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975360" y="1652693"/>
              <a:ext cx="2682239" cy="1593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6"/>
            <p:cNvSpPr txBox="1"/>
            <p:nvPr/>
          </p:nvSpPr>
          <p:spPr>
            <a:xfrm>
              <a:off x="975360" y="1652693"/>
              <a:ext cx="2682239" cy="1593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0" spcFirstLastPara="1" rIns="0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Привлечение спонсоров</a:t>
              </a:r>
              <a:endPara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4064000" y="2172885"/>
              <a:ext cx="3169920" cy="1593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6"/>
            <p:cNvSpPr txBox="1"/>
            <p:nvPr/>
          </p:nvSpPr>
          <p:spPr>
            <a:xfrm>
              <a:off x="4064000" y="2172885"/>
              <a:ext cx="3169920" cy="1593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0" spcFirstLastPara="1" rIns="0" wrap="square" tIns="92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Возможность обучения специалистов на практическом уровне</a:t>
              </a:r>
              <a:endPara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"/>
          <p:cNvSpPr/>
          <p:nvPr/>
        </p:nvSpPr>
        <p:spPr>
          <a:xfrm>
            <a:off x="1069909" y="1612234"/>
            <a:ext cx="8204719" cy="2734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группы: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Дубенко Андрей Владимирович, директор школы, учитель математики, информатики и экономики высшей категории</a:t>
            </a:r>
            <a:endParaRPr b="0" i="0" sz="20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178" name="Google Shape;17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"/>
          <p:cNvSpPr/>
          <p:nvPr/>
        </p:nvSpPr>
        <p:spPr>
          <a:xfrm>
            <a:off x="2151723" y="351843"/>
            <a:ext cx="699576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Сведения об авторском коллективе</a:t>
            </a:r>
            <a:r>
              <a:rPr b="0" i="0" lang="ru-RU" sz="32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"/>
          <p:cNvSpPr/>
          <p:nvPr/>
        </p:nvSpPr>
        <p:spPr>
          <a:xfrm>
            <a:off x="593510" y="1319660"/>
            <a:ext cx="8727771" cy="5323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Минина Екатерина Евгеньевна,</a:t>
            </a:r>
            <a:r>
              <a:rPr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заместитель директора по учебно-воспитательной работе МОАУСОШ № 8 им. А. Я. Тимова п. Прикубанского, учитель английского языка, руководитель Центра образования цифровых и гуманитарных профилей «Точка роста». </a:t>
            </a:r>
            <a:endParaRPr sz="23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Костенко Анна Сергеевна,</a:t>
            </a:r>
            <a:r>
              <a:rPr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социальный педагог, учитель начальных классов. </a:t>
            </a:r>
            <a:endParaRPr sz="23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Нахапетян Рипсиме Араратовна</a:t>
            </a:r>
            <a:r>
              <a:rPr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учитель русского языка и литературы, педагог дополнительного образования Центра образования цифровых и гуманитарных профилей «Точка роста». </a:t>
            </a:r>
            <a:endParaRPr sz="23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Молчанов Юрий Борисович</a:t>
            </a:r>
            <a:r>
              <a:rPr lang="ru-RU" sz="2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педагог-организатор ОБЖ, учитель физической культуры, педагог дополнительного образования Центра образования цифровых и гуманитарных профилей "Точка роста".</a:t>
            </a:r>
            <a:endParaRPr sz="23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185" name="Google Shape;18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613" y="3001"/>
            <a:ext cx="1439863" cy="122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"/>
          <p:cNvSpPr/>
          <p:nvPr/>
        </p:nvSpPr>
        <p:spPr>
          <a:xfrm>
            <a:off x="3704872" y="594440"/>
            <a:ext cx="166423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Идея</a:t>
            </a:r>
            <a:endParaRPr sz="66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191" name="Google Shape;19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4"/>
          <p:cNvSpPr/>
          <p:nvPr/>
        </p:nvSpPr>
        <p:spPr>
          <a:xfrm>
            <a:off x="445476" y="2000652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Стартовать от ОБЖ – к жизни. Сначала научили. Теперь </a:t>
            </a:r>
            <a:r>
              <a:rPr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важная составляющая – применение на практике. Имея вокруг интересные природные и культурные объекты, малознакомые детям (Ставропольская возвышенность, Черноморское побережье, Кавказские горы), даем им возможность познакомиться с ними воочию, приобретая новые знания и обогащаясь впечатлениями от походов, взаимодействия с одноклассниками и учителями в нестандартной обстановке, приобретая и твердые, и мягкие навыки. 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yandex-images.naydex.net/A5en1Z215/47789cX_/lO7uw5yhfujro0WJpevcxp-RWTy_brmEsJOvg5H9rsca5XPsQB9cskwW4eEdtbgusn-4CkAO9hyGulgRj9PlK1Dar8M9VavsG5IgveGsyUbusN3Z2sv5gBEmH5KwCN6zG2FTqfZ6WLNI0-SkGzU4PoONSqhx6YXeYP2vdhgiZW41775y2XTdCn-yVjhmzH7WPQQ7rg_uiwcEsl1wJU885j8HcTxhv44DepCUlAoynfqUPZgLAOgGHfOcD3SokSVOpu7ftSsXfMqZM0YYNu6sla6H2b-8vZuEBxOvQXctbwXPZDNsIa2_QUpx5cfIgBxLdFwbaMLYBX-hja4F2JNE7YStnYcJNg16uZE0-aW9XMRuFWusTx4Z9QaxDKJ3X6z0_ETiHvPdTlEJwuZGe8N9CucciBghC7VugR2sh6iiVB2F39x1SRYeyymgZejn7x00PDc5vp3c6NeUEf-hhG5Mxs8nUZ5STnygW_FVxFljjIl2vgpaEsvnfcNdjdWrYKc-Vq0dtKjUvCi60zXYlK9MJj302JyejnjWJCI_ELUeTjZ9lgKd8w2dwwqQlPXbUswLxs8oePO7BD2hHh9kG-NGXhWMjVbJJAx5utOFipZcrsevNjoe_ZzrtgcDDuJlfH2lbLfR7jLOPKIJsed2mZAemaY_2ZlRCuQ-oQ58NqlRlQ72_rzG20b9yerzJVgkDy9GLZUYzr2e2_WUE79D9K_OFowU4S2RTowB6eB3RjoSrWjkDdhKAmu3rKJcfReaUGdvpS2dBqrWr2j7EzT5liyvR33nGf4fvrlltUIuQeZsrbXNJAGdInwvwCnA5kYKcjyIpCyaSUDbBIwgra906uK3HgScrLa4tz_pCPKV2HYtrlf-hPr83o7YhWRjnEPEjs7m3gVT7ZPOfzKbg8YW25Afqhaue4qBWbTv8c2Nt4mgVNy0rczE2VfPi0qDpakmT26Hf-c4jA_u6qUV440QdE_Pw" id="193" name="Google Shape;19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72667" y="256526"/>
            <a:ext cx="2540000" cy="169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"/>
          <p:cNvSpPr txBox="1"/>
          <p:nvPr/>
        </p:nvSpPr>
        <p:spPr>
          <a:xfrm>
            <a:off x="2248679" y="383517"/>
            <a:ext cx="630102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Стартовый контекст </a:t>
            </a:r>
            <a:endParaRPr/>
          </a:p>
        </p:txBody>
      </p:sp>
      <p:sp>
        <p:nvSpPr>
          <p:cNvPr id="199" name="Google Shape;199;p5"/>
          <p:cNvSpPr/>
          <p:nvPr/>
        </p:nvSpPr>
        <p:spPr>
          <a:xfrm>
            <a:off x="1691790" y="1456079"/>
            <a:ext cx="785015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Стартовым контекстом в реализации этого проекта является:</a:t>
            </a:r>
            <a:endParaRPr/>
          </a:p>
        </p:txBody>
      </p:sp>
      <p:pic>
        <p:nvPicPr>
          <p:cNvPr descr="http://ug.ru/uploads/images/page/125/inline/notitle24.jpg" id="200" name="Google Shape;20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1" name="Google Shape;201;p5"/>
          <p:cNvGrpSpPr/>
          <p:nvPr/>
        </p:nvGrpSpPr>
        <p:grpSpPr>
          <a:xfrm>
            <a:off x="751206" y="2723825"/>
            <a:ext cx="7365852" cy="3789720"/>
            <a:chOff x="0" y="41296"/>
            <a:chExt cx="7365852" cy="3789720"/>
          </a:xfrm>
        </p:grpSpPr>
        <p:sp>
          <p:nvSpPr>
            <p:cNvPr id="202" name="Google Shape;202;p5"/>
            <p:cNvSpPr/>
            <p:nvPr/>
          </p:nvSpPr>
          <p:spPr>
            <a:xfrm>
              <a:off x="0" y="469336"/>
              <a:ext cx="7365852" cy="730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5"/>
            <p:cNvSpPr/>
            <p:nvPr/>
          </p:nvSpPr>
          <p:spPr>
            <a:xfrm>
              <a:off x="368292" y="41296"/>
              <a:ext cx="5156096" cy="85608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5"/>
            <p:cNvSpPr txBox="1"/>
            <p:nvPr/>
          </p:nvSpPr>
          <p:spPr>
            <a:xfrm>
              <a:off x="410082" y="83086"/>
              <a:ext cx="5072516" cy="77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94875" spcFirstLastPara="1" rIns="1948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кадровый потенциал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5"/>
            <p:cNvSpPr/>
            <p:nvPr/>
          </p:nvSpPr>
          <p:spPr>
            <a:xfrm>
              <a:off x="0" y="1784776"/>
              <a:ext cx="7365852" cy="730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5"/>
            <p:cNvSpPr/>
            <p:nvPr/>
          </p:nvSpPr>
          <p:spPr>
            <a:xfrm>
              <a:off x="368112" y="1356736"/>
              <a:ext cx="5156096" cy="85608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5"/>
            <p:cNvSpPr txBox="1"/>
            <p:nvPr/>
          </p:nvSpPr>
          <p:spPr>
            <a:xfrm>
              <a:off x="409902" y="1398526"/>
              <a:ext cx="5072516" cy="77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94875" spcFirstLastPara="1" rIns="1948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оборудование центра «Точка роста» в рамках реализации предметной области ОБЖ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5"/>
            <p:cNvSpPr/>
            <p:nvPr/>
          </p:nvSpPr>
          <p:spPr>
            <a:xfrm>
              <a:off x="0" y="3100216"/>
              <a:ext cx="7365852" cy="730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447891" y="2672176"/>
              <a:ext cx="5156096" cy="85608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5"/>
            <p:cNvSpPr txBox="1"/>
            <p:nvPr/>
          </p:nvSpPr>
          <p:spPr>
            <a:xfrm>
              <a:off x="489681" y="2713966"/>
              <a:ext cx="5072516" cy="77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94875" spcFirstLastPara="1" rIns="1948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устойчивый интерес детей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"/>
          <p:cNvSpPr/>
          <p:nvPr/>
        </p:nvSpPr>
        <p:spPr>
          <a:xfrm>
            <a:off x="2029657" y="466531"/>
            <a:ext cx="594310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Целевые установки</a:t>
            </a:r>
            <a:endParaRPr sz="5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6"/>
          <p:cNvSpPr/>
          <p:nvPr/>
        </p:nvSpPr>
        <p:spPr>
          <a:xfrm>
            <a:off x="746449" y="2030538"/>
            <a:ext cx="8509518" cy="3253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Целью</a:t>
            </a:r>
            <a:r>
              <a:rPr lang="ru-RU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lang="ru-RU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модели</a:t>
            </a:r>
            <a:r>
              <a:rPr lang="ru-RU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является обучение, воспитание, развитие и оздоровление детей в процессе занятий туризмом, обогащение и расширение знаний учащихся в разных областях. Создание условий для самореализации, социальной адаптации, оздоровления. </a:t>
            </a:r>
            <a:endParaRPr sz="2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218" name="Google Shape;21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"/>
          <p:cNvSpPr txBox="1"/>
          <p:nvPr/>
        </p:nvSpPr>
        <p:spPr>
          <a:xfrm>
            <a:off x="0" y="1158119"/>
            <a:ext cx="7389845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7"/>
          <p:cNvSpPr/>
          <p:nvPr/>
        </p:nvSpPr>
        <p:spPr>
          <a:xfrm>
            <a:off x="2721669" y="234789"/>
            <a:ext cx="238193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  <a:endParaRPr/>
          </a:p>
        </p:txBody>
      </p:sp>
      <p:pic>
        <p:nvPicPr>
          <p:cNvPr descr="http://ug.ru/uploads/images/page/125/inline/notitle24.jpg" id="225" name="Google Shape;22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6" name="Google Shape;226;p7"/>
          <p:cNvGrpSpPr/>
          <p:nvPr/>
        </p:nvGrpSpPr>
        <p:grpSpPr>
          <a:xfrm>
            <a:off x="1889088" y="1509775"/>
            <a:ext cx="5303458" cy="5277493"/>
            <a:chOff x="1412270" y="70442"/>
            <a:chExt cx="5303458" cy="5277493"/>
          </a:xfrm>
        </p:grpSpPr>
        <p:sp>
          <p:nvSpPr>
            <p:cNvPr id="227" name="Google Shape;227;p7"/>
            <p:cNvSpPr/>
            <p:nvPr/>
          </p:nvSpPr>
          <p:spPr>
            <a:xfrm>
              <a:off x="1881902" y="352213"/>
              <a:ext cx="4551680" cy="4551680"/>
            </a:xfrm>
            <a:prstGeom prst="pie">
              <a:avLst>
                <a:gd fmla="val 16200000" name="adj1"/>
                <a:gd fmla="val 18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7"/>
            <p:cNvSpPr txBox="1"/>
            <p:nvPr/>
          </p:nvSpPr>
          <p:spPr>
            <a:xfrm>
              <a:off x="4280746" y="1316736"/>
              <a:ext cx="1625600" cy="135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Обучающие</a:t>
              </a:r>
              <a:endParaRPr/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1788159" y="514773"/>
              <a:ext cx="4551680" cy="4551680"/>
            </a:xfrm>
            <a:prstGeom prst="pie">
              <a:avLst>
                <a:gd fmla="val 1800000" name="adj1"/>
                <a:gd fmla="val 90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7"/>
            <p:cNvSpPr txBox="1"/>
            <p:nvPr/>
          </p:nvSpPr>
          <p:spPr>
            <a:xfrm>
              <a:off x="2871893" y="3467946"/>
              <a:ext cx="2438400" cy="1192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Развивающие</a:t>
              </a:r>
              <a:endParaRPr/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1694416" y="352213"/>
              <a:ext cx="4551680" cy="4551680"/>
            </a:xfrm>
            <a:prstGeom prst="pie">
              <a:avLst>
                <a:gd fmla="val 9000000" name="adj1"/>
                <a:gd fmla="val 162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7"/>
            <p:cNvSpPr txBox="1"/>
            <p:nvPr/>
          </p:nvSpPr>
          <p:spPr>
            <a:xfrm>
              <a:off x="2221653" y="1316736"/>
              <a:ext cx="1625600" cy="135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ru-RU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Воспитательные</a:t>
              </a: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1600507" y="70442"/>
              <a:ext cx="5115221" cy="5115221"/>
            </a:xfrm>
            <a:custGeom>
              <a:rect b="b" l="l" r="r" t="t"/>
              <a:pathLst>
                <a:path extrusionOk="0" h="120000" w="120000">
                  <a:moveTo>
                    <a:pt x="59991" y="4067"/>
                  </a:moveTo>
                  <a:lnTo>
                    <a:pt x="59991" y="4067"/>
                  </a:lnTo>
                  <a:cubicBezTo>
                    <a:pt x="79078" y="4064"/>
                    <a:pt x="96849" y="13795"/>
                    <a:pt x="107129" y="29878"/>
                  </a:cubicBezTo>
                  <a:cubicBezTo>
                    <a:pt x="117408" y="45960"/>
                    <a:pt x="118776" y="66175"/>
                    <a:pt x="110758" y="83496"/>
                  </a:cubicBezTo>
                  <a:lnTo>
                    <a:pt x="114269" y="85523"/>
                  </a:lnTo>
                  <a:lnTo>
                    <a:pt x="105797" y="86441"/>
                  </a:lnTo>
                  <a:lnTo>
                    <a:pt x="101940" y="78405"/>
                  </a:lnTo>
                  <a:lnTo>
                    <a:pt x="105449" y="80431"/>
                  </a:lnTo>
                  <a:cubicBezTo>
                    <a:pt x="112382" y="65011"/>
                    <a:pt x="111022" y="47127"/>
                    <a:pt x="101838" y="32932"/>
                  </a:cubicBezTo>
                  <a:cubicBezTo>
                    <a:pt x="92654" y="18737"/>
                    <a:pt x="76899" y="10167"/>
                    <a:pt x="59992" y="10169"/>
                  </a:cubicBezTo>
                  <a:close/>
                </a:path>
              </a:pathLst>
            </a:custGeom>
            <a:solidFill>
              <a:srgbClr val="E3B5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1506389" y="232714"/>
              <a:ext cx="5115221" cy="5115221"/>
            </a:xfrm>
            <a:custGeom>
              <a:rect b="b" l="l" r="r" t="t"/>
              <a:pathLst>
                <a:path extrusionOk="0" h="120000" w="120000">
                  <a:moveTo>
                    <a:pt x="108435" y="87973"/>
                  </a:moveTo>
                  <a:cubicBezTo>
                    <a:pt x="98891" y="104498"/>
                    <a:pt x="81581" y="115017"/>
                    <a:pt x="62518" y="115876"/>
                  </a:cubicBezTo>
                  <a:cubicBezTo>
                    <a:pt x="43454" y="116735"/>
                    <a:pt x="25269" y="107816"/>
                    <a:pt x="14277" y="92216"/>
                  </a:cubicBezTo>
                  <a:lnTo>
                    <a:pt x="10766" y="94244"/>
                  </a:lnTo>
                  <a:lnTo>
                    <a:pt x="14207" y="86447"/>
                  </a:lnTo>
                  <a:lnTo>
                    <a:pt x="23095" y="87124"/>
                  </a:lnTo>
                  <a:lnTo>
                    <a:pt x="19585" y="89151"/>
                  </a:lnTo>
                  <a:cubicBezTo>
                    <a:pt x="29474" y="102860"/>
                    <a:pt x="45637" y="110621"/>
                    <a:pt x="62519" y="109767"/>
                  </a:cubicBezTo>
                  <a:cubicBezTo>
                    <a:pt x="79400" y="108913"/>
                    <a:pt x="94697" y="99559"/>
                    <a:pt x="103151" y="84922"/>
                  </a:cubicBezTo>
                  <a:close/>
                </a:path>
              </a:pathLst>
            </a:custGeom>
            <a:solidFill>
              <a:srgbClr val="E3B5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1412270" y="70442"/>
              <a:ext cx="5115221" cy="5115221"/>
            </a:xfrm>
            <a:custGeom>
              <a:rect b="b" l="l" r="r" t="t"/>
              <a:pathLst>
                <a:path extrusionOk="0" h="120000" w="120000">
                  <a:moveTo>
                    <a:pt x="11561" y="87966"/>
                  </a:moveTo>
                  <a:lnTo>
                    <a:pt x="11561" y="87966"/>
                  </a:lnTo>
                  <a:cubicBezTo>
                    <a:pt x="2017" y="71436"/>
                    <a:pt x="1562" y="51181"/>
                    <a:pt x="10353" y="34238"/>
                  </a:cubicBezTo>
                  <a:cubicBezTo>
                    <a:pt x="19144" y="17296"/>
                    <a:pt x="35968" y="6007"/>
                    <a:pt x="54979" y="4293"/>
                  </a:cubicBezTo>
                  <a:lnTo>
                    <a:pt x="54979" y="239"/>
                  </a:lnTo>
                  <a:lnTo>
                    <a:pt x="60009" y="7118"/>
                  </a:lnTo>
                  <a:lnTo>
                    <a:pt x="54977" y="14476"/>
                  </a:lnTo>
                  <a:lnTo>
                    <a:pt x="54978" y="10423"/>
                  </a:lnTo>
                  <a:lnTo>
                    <a:pt x="54978" y="10423"/>
                  </a:lnTo>
                  <a:cubicBezTo>
                    <a:pt x="38157" y="12127"/>
                    <a:pt x="23347" y="22244"/>
                    <a:pt x="15643" y="37294"/>
                  </a:cubicBezTo>
                  <a:cubicBezTo>
                    <a:pt x="7939" y="52344"/>
                    <a:pt x="8392" y="70273"/>
                    <a:pt x="16845" y="84915"/>
                  </a:cubicBezTo>
                  <a:close/>
                </a:path>
              </a:pathLst>
            </a:custGeom>
            <a:solidFill>
              <a:srgbClr val="E3B5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"/>
          <p:cNvSpPr/>
          <p:nvPr/>
        </p:nvSpPr>
        <p:spPr>
          <a:xfrm>
            <a:off x="4655976" y="-18089"/>
            <a:ext cx="461376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Знания и навыки</a:t>
            </a:r>
            <a:endParaRPr sz="66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1881673" y="672377"/>
            <a:ext cx="10630677" cy="664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Результаты, ожидающиеся после реализации проекта: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оказание первой медицинской помощи,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ориентироваться в пространстве,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навыки выживания в экстремальных условиях,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решать комплексные задачи,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думать критически,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творчески мыслить,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навыки работы в команде,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распознавать эмоции других людей и свои собственные, управлять ими,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формировать суждения и принимать решения,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навыки быстрого переключения с одной задачи на другую,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работать в условиях неопределенности,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чувство эмпатии (проявление заботы, любви к окружающим, сострадания), 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осознавать действительность, 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развитое чувство толерантности как терпимости к инакомыслию, другому вероисповеданию, 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гуманно-ценностное отношение к природе.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g.ru/uploads/images/page/125/inline/notitle24.jpg" id="242" name="Google Shape;2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ug.ru/uploads/images/page/125/inline/notitle24.jpg" id="247" name="Google Shape;2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27" y="234789"/>
            <a:ext cx="1439863" cy="12207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8" name="Google Shape;248;p9"/>
          <p:cNvGrpSpPr/>
          <p:nvPr/>
        </p:nvGrpSpPr>
        <p:grpSpPr>
          <a:xfrm>
            <a:off x="2071106" y="855760"/>
            <a:ext cx="7526007" cy="5408088"/>
            <a:chOff x="953507" y="10578"/>
            <a:chExt cx="7526007" cy="5408088"/>
          </a:xfrm>
        </p:grpSpPr>
        <p:sp>
          <p:nvSpPr>
            <p:cNvPr id="249" name="Google Shape;249;p9"/>
            <p:cNvSpPr/>
            <p:nvPr/>
          </p:nvSpPr>
          <p:spPr>
            <a:xfrm>
              <a:off x="1981043" y="2714622"/>
              <a:ext cx="1265576" cy="91180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A54B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9"/>
            <p:cNvSpPr txBox="1"/>
            <p:nvPr/>
          </p:nvSpPr>
          <p:spPr>
            <a:xfrm>
              <a:off x="2574835" y="3131528"/>
              <a:ext cx="77991" cy="77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1981043" y="1656781"/>
              <a:ext cx="1265576" cy="1057841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A54B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9"/>
            <p:cNvSpPr txBox="1"/>
            <p:nvPr/>
          </p:nvSpPr>
          <p:spPr>
            <a:xfrm>
              <a:off x="2572594" y="2144465"/>
              <a:ext cx="82472" cy="824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9"/>
            <p:cNvSpPr/>
            <p:nvPr/>
          </p:nvSpPr>
          <p:spPr>
            <a:xfrm rot="-5400000">
              <a:off x="-1236769" y="2200854"/>
              <a:ext cx="5408088" cy="1027536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9"/>
            <p:cNvSpPr txBox="1"/>
            <p:nvPr/>
          </p:nvSpPr>
          <p:spPr>
            <a:xfrm rot="-5400000">
              <a:off x="-1236769" y="2200854"/>
              <a:ext cx="5408088" cy="1027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Ресурсное обеспечение </a:t>
              </a: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3246619" y="868131"/>
              <a:ext cx="5232895" cy="1577299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9"/>
            <p:cNvSpPr txBox="1"/>
            <p:nvPr/>
          </p:nvSpPr>
          <p:spPr>
            <a:xfrm>
              <a:off x="3246619" y="868131"/>
              <a:ext cx="5232895" cy="1577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Базовый перечень оборудования  «Точка роста»</a:t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3246619" y="2702315"/>
              <a:ext cx="5165151" cy="184822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9"/>
            <p:cNvSpPr txBox="1"/>
            <p:nvPr/>
          </p:nvSpPr>
          <p:spPr>
            <a:xfrm>
              <a:off x="3246619" y="2702315"/>
              <a:ext cx="5165151" cy="1848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Учителя, прошедшие курсы повышения квалификации</a:t>
              </a:r>
              <a:endParaRPr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1_Тема Office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2021-02-25T17:46:28Z</dcterms:created>
  <dc:creator>Арарат</dc:creator>
</cp:coreProperties>
</file>