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6" r:id="rId12"/>
    <p:sldId id="269" r:id="rId13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6" y="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A066C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1736B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9044" y="1311731"/>
            <a:ext cx="333375" cy="289560"/>
          </a:xfrm>
          <a:custGeom>
            <a:avLst/>
            <a:gdLst/>
            <a:ahLst/>
            <a:cxnLst/>
            <a:rect l="l" t="t" r="r" b="b"/>
            <a:pathLst>
              <a:path w="333375" h="289559">
                <a:moveTo>
                  <a:pt x="249863" y="289021"/>
                </a:moveTo>
                <a:lnTo>
                  <a:pt x="83396" y="289021"/>
                </a:lnTo>
                <a:lnTo>
                  <a:pt x="0" y="144662"/>
                </a:lnTo>
                <a:lnTo>
                  <a:pt x="83396" y="0"/>
                </a:lnTo>
                <a:lnTo>
                  <a:pt x="249863" y="0"/>
                </a:lnTo>
                <a:lnTo>
                  <a:pt x="333248" y="144662"/>
                </a:lnTo>
                <a:lnTo>
                  <a:pt x="249863" y="289021"/>
                </a:lnTo>
                <a:close/>
              </a:path>
            </a:pathLst>
          </a:custGeom>
          <a:solidFill>
            <a:srgbClr val="86C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95511" y="1028706"/>
            <a:ext cx="499745" cy="571500"/>
          </a:xfrm>
          <a:custGeom>
            <a:avLst/>
            <a:gdLst/>
            <a:ahLst/>
            <a:cxnLst/>
            <a:rect l="l" t="t" r="r" b="b"/>
            <a:pathLst>
              <a:path w="499744" h="571500">
                <a:moveTo>
                  <a:pt x="416959" y="571499"/>
                </a:moveTo>
                <a:lnTo>
                  <a:pt x="249549" y="571499"/>
                </a:lnTo>
                <a:lnTo>
                  <a:pt x="114107" y="336419"/>
                </a:lnTo>
                <a:lnTo>
                  <a:pt x="56114" y="235826"/>
                </a:lnTo>
                <a:lnTo>
                  <a:pt x="0" y="138665"/>
                </a:lnTo>
                <a:lnTo>
                  <a:pt x="80107" y="0"/>
                </a:lnTo>
                <a:lnTo>
                  <a:pt x="253152" y="0"/>
                </a:lnTo>
                <a:lnTo>
                  <a:pt x="304377" y="88678"/>
                </a:lnTo>
                <a:lnTo>
                  <a:pt x="416524" y="283024"/>
                </a:lnTo>
                <a:lnTo>
                  <a:pt x="447330" y="336419"/>
                </a:lnTo>
                <a:lnTo>
                  <a:pt x="499715" y="427686"/>
                </a:lnTo>
                <a:lnTo>
                  <a:pt x="416959" y="571499"/>
                </a:lnTo>
                <a:close/>
              </a:path>
              <a:path w="499744" h="571500">
                <a:moveTo>
                  <a:pt x="304430" y="88702"/>
                </a:moveTo>
                <a:close/>
              </a:path>
            </a:pathLst>
          </a:custGeom>
          <a:solidFill>
            <a:srgbClr val="A066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8760" y="1028706"/>
            <a:ext cx="499745" cy="571500"/>
          </a:xfrm>
          <a:custGeom>
            <a:avLst/>
            <a:gdLst/>
            <a:ahLst/>
            <a:cxnLst/>
            <a:rect l="l" t="t" r="r" b="b"/>
            <a:pathLst>
              <a:path w="499744" h="571500">
                <a:moveTo>
                  <a:pt x="416645" y="571499"/>
                </a:moveTo>
                <a:lnTo>
                  <a:pt x="249548" y="571499"/>
                </a:lnTo>
                <a:lnTo>
                  <a:pt x="166466" y="427686"/>
                </a:lnTo>
                <a:lnTo>
                  <a:pt x="166721" y="427262"/>
                </a:lnTo>
                <a:lnTo>
                  <a:pt x="83445" y="283024"/>
                </a:lnTo>
                <a:lnTo>
                  <a:pt x="0" y="138665"/>
                </a:lnTo>
                <a:lnTo>
                  <a:pt x="80107" y="0"/>
                </a:lnTo>
                <a:lnTo>
                  <a:pt x="253152" y="0"/>
                </a:lnTo>
                <a:lnTo>
                  <a:pt x="300371" y="81741"/>
                </a:lnTo>
                <a:lnTo>
                  <a:pt x="300817" y="81741"/>
                </a:lnTo>
                <a:lnTo>
                  <a:pt x="443297" y="329276"/>
                </a:lnTo>
                <a:lnTo>
                  <a:pt x="443067" y="329410"/>
                </a:lnTo>
                <a:lnTo>
                  <a:pt x="499715" y="427686"/>
                </a:lnTo>
                <a:lnTo>
                  <a:pt x="416645" y="571499"/>
                </a:lnTo>
                <a:close/>
              </a:path>
              <a:path w="499744" h="571500">
                <a:moveTo>
                  <a:pt x="300817" y="81741"/>
                </a:moveTo>
                <a:lnTo>
                  <a:pt x="300371" y="81741"/>
                </a:lnTo>
                <a:lnTo>
                  <a:pt x="300698" y="81535"/>
                </a:lnTo>
                <a:lnTo>
                  <a:pt x="300817" y="81741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A066C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066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9044" y="1311725"/>
            <a:ext cx="333375" cy="289560"/>
          </a:xfrm>
          <a:custGeom>
            <a:avLst/>
            <a:gdLst/>
            <a:ahLst/>
            <a:cxnLst/>
            <a:rect l="l" t="t" r="r" b="b"/>
            <a:pathLst>
              <a:path w="333375" h="289559">
                <a:moveTo>
                  <a:pt x="249863" y="289021"/>
                </a:moveTo>
                <a:lnTo>
                  <a:pt x="83396" y="289021"/>
                </a:lnTo>
                <a:lnTo>
                  <a:pt x="0" y="144662"/>
                </a:lnTo>
                <a:lnTo>
                  <a:pt x="83396" y="0"/>
                </a:lnTo>
                <a:lnTo>
                  <a:pt x="249863" y="0"/>
                </a:lnTo>
                <a:lnTo>
                  <a:pt x="333248" y="144662"/>
                </a:lnTo>
                <a:lnTo>
                  <a:pt x="249863" y="289021"/>
                </a:lnTo>
                <a:close/>
              </a:path>
            </a:pathLst>
          </a:custGeom>
          <a:solidFill>
            <a:srgbClr val="86C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5511" y="1028700"/>
            <a:ext cx="499745" cy="571500"/>
          </a:xfrm>
          <a:custGeom>
            <a:avLst/>
            <a:gdLst/>
            <a:ahLst/>
            <a:cxnLst/>
            <a:rect l="l" t="t" r="r" b="b"/>
            <a:pathLst>
              <a:path w="499744" h="571500">
                <a:moveTo>
                  <a:pt x="416959" y="571499"/>
                </a:moveTo>
                <a:lnTo>
                  <a:pt x="249549" y="571499"/>
                </a:lnTo>
                <a:lnTo>
                  <a:pt x="114107" y="336419"/>
                </a:lnTo>
                <a:lnTo>
                  <a:pt x="56114" y="235826"/>
                </a:lnTo>
                <a:lnTo>
                  <a:pt x="0" y="138665"/>
                </a:lnTo>
                <a:lnTo>
                  <a:pt x="80107" y="0"/>
                </a:lnTo>
                <a:lnTo>
                  <a:pt x="253152" y="0"/>
                </a:lnTo>
                <a:lnTo>
                  <a:pt x="304377" y="88678"/>
                </a:lnTo>
                <a:lnTo>
                  <a:pt x="416524" y="283024"/>
                </a:lnTo>
                <a:lnTo>
                  <a:pt x="447330" y="336419"/>
                </a:lnTo>
                <a:lnTo>
                  <a:pt x="499715" y="427686"/>
                </a:lnTo>
                <a:lnTo>
                  <a:pt x="416959" y="571499"/>
                </a:lnTo>
                <a:close/>
              </a:path>
              <a:path w="499744" h="571500">
                <a:moveTo>
                  <a:pt x="304430" y="88702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28760" y="1028700"/>
            <a:ext cx="499745" cy="571500"/>
          </a:xfrm>
          <a:custGeom>
            <a:avLst/>
            <a:gdLst/>
            <a:ahLst/>
            <a:cxnLst/>
            <a:rect l="l" t="t" r="r" b="b"/>
            <a:pathLst>
              <a:path w="499744" h="571500">
                <a:moveTo>
                  <a:pt x="416645" y="571499"/>
                </a:moveTo>
                <a:lnTo>
                  <a:pt x="249548" y="571499"/>
                </a:lnTo>
                <a:lnTo>
                  <a:pt x="166466" y="427686"/>
                </a:lnTo>
                <a:lnTo>
                  <a:pt x="166721" y="427262"/>
                </a:lnTo>
                <a:lnTo>
                  <a:pt x="83445" y="283024"/>
                </a:lnTo>
                <a:lnTo>
                  <a:pt x="0" y="138665"/>
                </a:lnTo>
                <a:lnTo>
                  <a:pt x="80107" y="0"/>
                </a:lnTo>
                <a:lnTo>
                  <a:pt x="253152" y="0"/>
                </a:lnTo>
                <a:lnTo>
                  <a:pt x="300371" y="81741"/>
                </a:lnTo>
                <a:lnTo>
                  <a:pt x="300817" y="81741"/>
                </a:lnTo>
                <a:lnTo>
                  <a:pt x="443297" y="329276"/>
                </a:lnTo>
                <a:lnTo>
                  <a:pt x="443067" y="329409"/>
                </a:lnTo>
                <a:lnTo>
                  <a:pt x="499715" y="427686"/>
                </a:lnTo>
                <a:lnTo>
                  <a:pt x="416645" y="571499"/>
                </a:lnTo>
                <a:close/>
              </a:path>
              <a:path w="499744" h="571500">
                <a:moveTo>
                  <a:pt x="300817" y="81741"/>
                </a:moveTo>
                <a:lnTo>
                  <a:pt x="300371" y="81741"/>
                </a:lnTo>
                <a:lnTo>
                  <a:pt x="300698" y="81535"/>
                </a:lnTo>
                <a:lnTo>
                  <a:pt x="300817" y="81741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A066C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646" y="984313"/>
            <a:ext cx="16256706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A066C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4035" y="3204460"/>
            <a:ext cx="16239928" cy="558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1736B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1200" y="1879194"/>
            <a:ext cx="10947400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35"/>
              </a:lnSpc>
            </a:pPr>
            <a:r>
              <a:rPr lang="en-US" sz="11500" b="1" spc="355" dirty="0" smtClean="0">
                <a:solidFill>
                  <a:srgbClr val="1736B1"/>
                </a:solidFill>
                <a:latin typeface="Snap ITC" panose="04040A07060A02020202" pitchFamily="82" charset="0"/>
                <a:cs typeface="Trebuchet MS"/>
              </a:rPr>
              <a:t>OLYMPIC </a:t>
            </a:r>
            <a:r>
              <a:rPr lang="ru-RU" sz="11500" b="1" spc="355" dirty="0">
                <a:solidFill>
                  <a:srgbClr val="1736B1"/>
                </a:solidFill>
                <a:latin typeface="Trebuchet MS"/>
                <a:cs typeface="Trebuchet MS"/>
              </a:rPr>
              <a:t>сфера </a:t>
            </a:r>
            <a:endParaRPr sz="11500" b="1" spc="355" dirty="0">
              <a:solidFill>
                <a:srgbClr val="1736B1"/>
              </a:solidFill>
              <a:latin typeface="Snap ITC" panose="04040A07060A02020202" pitchFamily="82" charset="0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3203" y="5346316"/>
            <a:ext cx="728980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1"/>
            <a:r>
              <a:rPr lang="ru-RU" sz="3000" spc="-55" dirty="0" smtClean="0">
                <a:latin typeface="Trebuchet MS"/>
                <a:cs typeface="Trebuchet MS"/>
              </a:rPr>
              <a:t>Региональный </a:t>
            </a:r>
            <a:r>
              <a:rPr lang="ru-RU" sz="3000" spc="-55" dirty="0">
                <a:latin typeface="Trebuchet MS"/>
                <a:cs typeface="Trebuchet MS"/>
              </a:rPr>
              <a:t>центр культурного роста и развития компетентностей </a:t>
            </a:r>
            <a:r>
              <a:rPr lang="en-US" sz="3000" spc="-55" dirty="0">
                <a:latin typeface="Trebuchet MS"/>
                <a:cs typeface="Trebuchet MS"/>
              </a:rPr>
              <a:t>XXI </a:t>
            </a:r>
            <a:r>
              <a:rPr lang="ru-RU" sz="3000" spc="-55" dirty="0">
                <a:latin typeface="Trebuchet MS"/>
                <a:cs typeface="Trebuchet MS"/>
              </a:rPr>
              <a:t>века»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8400" y="344045"/>
            <a:ext cx="121158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5688" algn="ctr">
              <a:lnSpc>
                <a:spcPct val="100000"/>
              </a:lnSpc>
              <a:spcBef>
                <a:spcPts val="100"/>
              </a:spcBef>
            </a:pPr>
            <a:r>
              <a:rPr lang="ru-RU" sz="3500" b="0" dirty="0" smtClean="0">
                <a:solidFill>
                  <a:schemeClr val="tx1"/>
                </a:solidFill>
              </a:rPr>
              <a:t>МБОУ СОШ №37 </a:t>
            </a:r>
            <a:r>
              <a:rPr lang="ru-RU" sz="3500" b="0" dirty="0" err="1" smtClean="0">
                <a:solidFill>
                  <a:schemeClr val="tx1"/>
                </a:solidFill>
              </a:rPr>
              <a:t>г.Ставрополя</a:t>
            </a:r>
            <a:endParaRPr sz="3500" b="0" dirty="0">
              <a:solidFill>
                <a:schemeClr val="tx1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632663" y="4091959"/>
            <a:ext cx="9655810" cy="6195060"/>
            <a:chOff x="8632663" y="4091959"/>
            <a:chExt cx="9655810" cy="6195060"/>
          </a:xfrm>
        </p:grpSpPr>
        <p:sp>
          <p:nvSpPr>
            <p:cNvPr id="6" name="object 6"/>
            <p:cNvSpPr/>
            <p:nvPr/>
          </p:nvSpPr>
          <p:spPr>
            <a:xfrm>
              <a:off x="8632663" y="7536186"/>
              <a:ext cx="7153909" cy="2750820"/>
            </a:xfrm>
            <a:custGeom>
              <a:avLst/>
              <a:gdLst/>
              <a:ahLst/>
              <a:cxnLst/>
              <a:rect l="l" t="t" r="r" b="b"/>
              <a:pathLst>
                <a:path w="7153909" h="2750820">
                  <a:moveTo>
                    <a:pt x="7153624" y="2750813"/>
                  </a:moveTo>
                  <a:lnTo>
                    <a:pt x="0" y="2750813"/>
                  </a:lnTo>
                  <a:lnTo>
                    <a:pt x="1588470" y="0"/>
                  </a:lnTo>
                  <a:lnTo>
                    <a:pt x="5565154" y="0"/>
                  </a:lnTo>
                  <a:lnTo>
                    <a:pt x="7153624" y="2750813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53593" y="4091959"/>
              <a:ext cx="4134485" cy="6195060"/>
            </a:xfrm>
            <a:custGeom>
              <a:avLst/>
              <a:gdLst/>
              <a:ahLst/>
              <a:cxnLst/>
              <a:rect l="l" t="t" r="r" b="b"/>
              <a:pathLst>
                <a:path w="4134484" h="6195059">
                  <a:moveTo>
                    <a:pt x="4134405" y="6195039"/>
                  </a:moveTo>
                  <a:lnTo>
                    <a:pt x="1589012" y="6195039"/>
                  </a:lnTo>
                  <a:lnTo>
                    <a:pt x="0" y="3443287"/>
                  </a:lnTo>
                  <a:lnTo>
                    <a:pt x="1988342" y="0"/>
                  </a:lnTo>
                  <a:lnTo>
                    <a:pt x="4134405" y="0"/>
                  </a:lnTo>
                  <a:lnTo>
                    <a:pt x="4134405" y="6195039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"/>
            <a:ext cx="1066800" cy="11260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835"/>
            <a:ext cx="7188098" cy="4792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959405" y="1485900"/>
            <a:ext cx="714375" cy="619125"/>
          </a:xfrm>
          <a:custGeom>
            <a:avLst/>
            <a:gdLst/>
            <a:ahLst/>
            <a:cxnLst/>
            <a:rect l="l" t="t" r="r" b="b"/>
            <a:pathLst>
              <a:path w="714375" h="619125">
                <a:moveTo>
                  <a:pt x="178593" y="0"/>
                </a:moveTo>
                <a:lnTo>
                  <a:pt x="535781" y="0"/>
                </a:lnTo>
                <a:lnTo>
                  <a:pt x="714374" y="309536"/>
                </a:lnTo>
                <a:lnTo>
                  <a:pt x="535781" y="619072"/>
                </a:lnTo>
                <a:lnTo>
                  <a:pt x="178593" y="619072"/>
                </a:lnTo>
                <a:lnTo>
                  <a:pt x="0" y="309536"/>
                </a:lnTo>
                <a:lnTo>
                  <a:pt x="178593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963400" y="1333500"/>
            <a:ext cx="4919345" cy="3461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898525" algn="l"/>
              </a:tabLst>
            </a:pPr>
            <a:r>
              <a:rPr lang="ru-RU" sz="2800" spc="-5" dirty="0" smtClean="0">
                <a:latin typeface="Trebuchet MS"/>
                <a:cs typeface="Trebuchet MS"/>
              </a:rPr>
              <a:t>При </a:t>
            </a:r>
            <a:r>
              <a:rPr lang="ru-RU" sz="2800" spc="-5" dirty="0">
                <a:latin typeface="Trebuchet MS"/>
                <a:cs typeface="Trebuchet MS"/>
              </a:rPr>
              <a:t>подготовке программ в рамках реализации проекта получены положительные отзывы и согласия о сотрудничестве, заключены соглашения с партнерами и отдельными наставниками – 5 организаций.</a:t>
            </a:r>
            <a:endParaRPr sz="2800" spc="-5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38400" y="1181100"/>
            <a:ext cx="7441813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7000" spc="-195" dirty="0" smtClean="0">
                <a:solidFill>
                  <a:srgbClr val="1736B1"/>
                </a:solidFill>
                <a:latin typeface="Trebuchet MS"/>
                <a:cs typeface="Trebuchet MS"/>
              </a:rPr>
              <a:t>ПРОМЕЖУТОЧНЫЕ РЕЗУЛЬТАТЫ</a:t>
            </a:r>
            <a:endParaRPr sz="70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1388" y="9515879"/>
            <a:ext cx="16924655" cy="771525"/>
          </a:xfrm>
          <a:custGeom>
            <a:avLst/>
            <a:gdLst/>
            <a:ahLst/>
            <a:cxnLst/>
            <a:rect l="l" t="t" r="r" b="b"/>
            <a:pathLst>
              <a:path w="16924655" h="771525">
                <a:moveTo>
                  <a:pt x="16924449" y="771120"/>
                </a:moveTo>
                <a:lnTo>
                  <a:pt x="0" y="771120"/>
                </a:lnTo>
                <a:lnTo>
                  <a:pt x="444894" y="0"/>
                </a:lnTo>
                <a:lnTo>
                  <a:pt x="16479554" y="0"/>
                </a:lnTo>
                <a:lnTo>
                  <a:pt x="16924449" y="77112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"/>
          <p:cNvSpPr/>
          <p:nvPr/>
        </p:nvSpPr>
        <p:spPr>
          <a:xfrm>
            <a:off x="10948519" y="5332755"/>
            <a:ext cx="714375" cy="619125"/>
          </a:xfrm>
          <a:custGeom>
            <a:avLst/>
            <a:gdLst/>
            <a:ahLst/>
            <a:cxnLst/>
            <a:rect l="l" t="t" r="r" b="b"/>
            <a:pathLst>
              <a:path w="714375" h="619125">
                <a:moveTo>
                  <a:pt x="178593" y="0"/>
                </a:moveTo>
                <a:lnTo>
                  <a:pt x="535781" y="0"/>
                </a:lnTo>
                <a:lnTo>
                  <a:pt x="714374" y="309536"/>
                </a:lnTo>
                <a:lnTo>
                  <a:pt x="535781" y="619072"/>
                </a:lnTo>
                <a:lnTo>
                  <a:pt x="178593" y="619072"/>
                </a:lnTo>
                <a:lnTo>
                  <a:pt x="0" y="309536"/>
                </a:lnTo>
                <a:lnTo>
                  <a:pt x="178593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"/>
          <p:cNvSpPr txBox="1"/>
          <p:nvPr/>
        </p:nvSpPr>
        <p:spPr>
          <a:xfrm>
            <a:off x="11861026" y="5298284"/>
            <a:ext cx="5538626" cy="2169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898525" algn="l"/>
              </a:tabLst>
            </a:pPr>
            <a:r>
              <a:rPr lang="ru-RU" sz="2800" spc="-5" dirty="0">
                <a:latin typeface="Trebuchet MS"/>
                <a:cs typeface="Trebuchet MS"/>
              </a:rPr>
              <a:t>Описаны условия реализации проекта «</a:t>
            </a:r>
            <a:r>
              <a:rPr lang="en-US" sz="2800" spc="-5" dirty="0">
                <a:latin typeface="Trebuchet MS"/>
                <a:cs typeface="Trebuchet MS"/>
              </a:rPr>
              <a:t>OLYMPIC</a:t>
            </a:r>
            <a:r>
              <a:rPr lang="ru-RU" sz="2800" spc="-5" dirty="0">
                <a:latin typeface="Trebuchet MS"/>
                <a:cs typeface="Trebuchet MS"/>
              </a:rPr>
              <a:t> сфера – региональный центр культурного роста и развития компетентностей </a:t>
            </a:r>
            <a:r>
              <a:rPr lang="en-US" sz="2800" spc="-5" dirty="0">
                <a:latin typeface="Trebuchet MS"/>
                <a:cs typeface="Trebuchet MS"/>
              </a:rPr>
              <a:t>XXI</a:t>
            </a:r>
            <a:r>
              <a:rPr lang="ru-RU" sz="2800" spc="-5" dirty="0">
                <a:latin typeface="Trebuchet MS"/>
                <a:cs typeface="Trebuchet MS"/>
              </a:rPr>
              <a:t> века».</a:t>
            </a:r>
            <a:endParaRPr sz="2800" spc="-5" dirty="0">
              <a:latin typeface="Trebuchet MS"/>
              <a:cs typeface="Trebuchet MS"/>
            </a:endParaRPr>
          </a:p>
        </p:txBody>
      </p:sp>
      <p:pic>
        <p:nvPicPr>
          <p:cNvPr id="6152" name="Picture 8" descr="https://avatars.mds.yandex.net/get-zen_doc/1707183/pub_5dcbe8ece7b50530845dc8e7_5dcbeb8e40dedc1571d4cf9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43300"/>
            <a:ext cx="5809090" cy="580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57" y="-974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029044" y="1028700"/>
            <a:ext cx="999490" cy="572135"/>
            <a:chOff x="1029044" y="1028700"/>
            <a:chExt cx="999490" cy="572135"/>
          </a:xfrm>
        </p:grpSpPr>
        <p:sp>
          <p:nvSpPr>
            <p:cNvPr id="4" name="object 4"/>
            <p:cNvSpPr/>
            <p:nvPr/>
          </p:nvSpPr>
          <p:spPr>
            <a:xfrm>
              <a:off x="1029044" y="1311725"/>
              <a:ext cx="333375" cy="289560"/>
            </a:xfrm>
            <a:custGeom>
              <a:avLst/>
              <a:gdLst/>
              <a:ahLst/>
              <a:cxnLst/>
              <a:rect l="l" t="t" r="r" b="b"/>
              <a:pathLst>
                <a:path w="333375" h="289559">
                  <a:moveTo>
                    <a:pt x="249863" y="289021"/>
                  </a:moveTo>
                  <a:lnTo>
                    <a:pt x="83396" y="289021"/>
                  </a:lnTo>
                  <a:lnTo>
                    <a:pt x="0" y="144662"/>
                  </a:lnTo>
                  <a:lnTo>
                    <a:pt x="83396" y="0"/>
                  </a:lnTo>
                  <a:lnTo>
                    <a:pt x="249863" y="0"/>
                  </a:lnTo>
                  <a:lnTo>
                    <a:pt x="333248" y="144662"/>
                  </a:lnTo>
                  <a:lnTo>
                    <a:pt x="249863" y="289021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5511" y="1028700"/>
              <a:ext cx="499745" cy="571500"/>
            </a:xfrm>
            <a:custGeom>
              <a:avLst/>
              <a:gdLst/>
              <a:ahLst/>
              <a:cxnLst/>
              <a:rect l="l" t="t" r="r" b="b"/>
              <a:pathLst>
                <a:path w="499744" h="571500">
                  <a:moveTo>
                    <a:pt x="416959" y="571499"/>
                  </a:moveTo>
                  <a:lnTo>
                    <a:pt x="249549" y="571499"/>
                  </a:lnTo>
                  <a:lnTo>
                    <a:pt x="114107" y="336419"/>
                  </a:lnTo>
                  <a:lnTo>
                    <a:pt x="56114" y="235826"/>
                  </a:lnTo>
                  <a:lnTo>
                    <a:pt x="0" y="138665"/>
                  </a:lnTo>
                  <a:lnTo>
                    <a:pt x="80107" y="0"/>
                  </a:lnTo>
                  <a:lnTo>
                    <a:pt x="253152" y="0"/>
                  </a:lnTo>
                  <a:lnTo>
                    <a:pt x="304377" y="88678"/>
                  </a:lnTo>
                  <a:lnTo>
                    <a:pt x="416524" y="283024"/>
                  </a:lnTo>
                  <a:lnTo>
                    <a:pt x="447330" y="336419"/>
                  </a:lnTo>
                  <a:lnTo>
                    <a:pt x="499715" y="427686"/>
                  </a:lnTo>
                  <a:lnTo>
                    <a:pt x="416959" y="571499"/>
                  </a:lnTo>
                  <a:close/>
                </a:path>
                <a:path w="499744" h="571500">
                  <a:moveTo>
                    <a:pt x="304430" y="88702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8760" y="1028700"/>
              <a:ext cx="499745" cy="571500"/>
            </a:xfrm>
            <a:custGeom>
              <a:avLst/>
              <a:gdLst/>
              <a:ahLst/>
              <a:cxnLst/>
              <a:rect l="l" t="t" r="r" b="b"/>
              <a:pathLst>
                <a:path w="499744" h="571500">
                  <a:moveTo>
                    <a:pt x="416645" y="571499"/>
                  </a:moveTo>
                  <a:lnTo>
                    <a:pt x="249548" y="571499"/>
                  </a:lnTo>
                  <a:lnTo>
                    <a:pt x="166466" y="427686"/>
                  </a:lnTo>
                  <a:lnTo>
                    <a:pt x="166721" y="427262"/>
                  </a:lnTo>
                  <a:lnTo>
                    <a:pt x="83445" y="283024"/>
                  </a:lnTo>
                  <a:lnTo>
                    <a:pt x="0" y="138665"/>
                  </a:lnTo>
                  <a:lnTo>
                    <a:pt x="80107" y="0"/>
                  </a:lnTo>
                  <a:lnTo>
                    <a:pt x="253152" y="0"/>
                  </a:lnTo>
                  <a:lnTo>
                    <a:pt x="300371" y="81741"/>
                  </a:lnTo>
                  <a:lnTo>
                    <a:pt x="300817" y="81741"/>
                  </a:lnTo>
                  <a:lnTo>
                    <a:pt x="443297" y="329276"/>
                  </a:lnTo>
                  <a:lnTo>
                    <a:pt x="443067" y="329409"/>
                  </a:lnTo>
                  <a:lnTo>
                    <a:pt x="499715" y="427686"/>
                  </a:lnTo>
                  <a:lnTo>
                    <a:pt x="416645" y="571499"/>
                  </a:lnTo>
                  <a:close/>
                </a:path>
                <a:path w="499744" h="571500">
                  <a:moveTo>
                    <a:pt x="300817" y="81741"/>
                  </a:moveTo>
                  <a:lnTo>
                    <a:pt x="300371" y="81741"/>
                  </a:lnTo>
                  <a:lnTo>
                    <a:pt x="300698" y="81535"/>
                  </a:lnTo>
                  <a:lnTo>
                    <a:pt x="300817" y="81741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1343607" y="855487"/>
            <a:ext cx="6944995" cy="9431655"/>
            <a:chOff x="11343607" y="855487"/>
            <a:chExt cx="6944995" cy="9431655"/>
          </a:xfrm>
        </p:grpSpPr>
        <p:sp>
          <p:nvSpPr>
            <p:cNvPr id="9" name="object 9"/>
            <p:cNvSpPr/>
            <p:nvPr/>
          </p:nvSpPr>
          <p:spPr>
            <a:xfrm>
              <a:off x="11343607" y="7990395"/>
              <a:ext cx="2790190" cy="2296795"/>
            </a:xfrm>
            <a:custGeom>
              <a:avLst/>
              <a:gdLst/>
              <a:ahLst/>
              <a:cxnLst/>
              <a:rect l="l" t="t" r="r" b="b"/>
              <a:pathLst>
                <a:path w="2790190" h="2296795">
                  <a:moveTo>
                    <a:pt x="2161395" y="2296604"/>
                  </a:moveTo>
                  <a:lnTo>
                    <a:pt x="628557" y="2296604"/>
                  </a:lnTo>
                  <a:lnTo>
                    <a:pt x="0" y="1209755"/>
                  </a:lnTo>
                  <a:lnTo>
                    <a:pt x="698174" y="0"/>
                  </a:lnTo>
                  <a:lnTo>
                    <a:pt x="2091789" y="0"/>
                  </a:lnTo>
                  <a:lnTo>
                    <a:pt x="2789863" y="1209757"/>
                  </a:lnTo>
                  <a:lnTo>
                    <a:pt x="2161395" y="2296604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737220" y="5623845"/>
              <a:ext cx="4184015" cy="4663440"/>
            </a:xfrm>
            <a:custGeom>
              <a:avLst/>
              <a:gdLst/>
              <a:ahLst/>
              <a:cxnLst/>
              <a:rect l="l" t="t" r="r" b="b"/>
              <a:pathLst>
                <a:path w="4184015" h="4663440">
                  <a:moveTo>
                    <a:pt x="3557384" y="4663153"/>
                  </a:moveTo>
                  <a:lnTo>
                    <a:pt x="2022422" y="4663153"/>
                  </a:lnTo>
                  <a:lnTo>
                    <a:pt x="955280" y="2813071"/>
                  </a:lnTo>
                  <a:lnTo>
                    <a:pt x="469775" y="1971849"/>
                  </a:lnTo>
                  <a:lnTo>
                    <a:pt x="0" y="1159327"/>
                  </a:lnTo>
                  <a:lnTo>
                    <a:pt x="670476" y="0"/>
                  </a:lnTo>
                  <a:lnTo>
                    <a:pt x="2119486" y="0"/>
                  </a:lnTo>
                  <a:lnTo>
                    <a:pt x="2548285" y="741505"/>
                  </a:lnTo>
                  <a:lnTo>
                    <a:pt x="2548605" y="741505"/>
                  </a:lnTo>
                  <a:lnTo>
                    <a:pt x="3487026" y="2366549"/>
                  </a:lnTo>
                  <a:lnTo>
                    <a:pt x="3488040" y="2366549"/>
                  </a:lnTo>
                  <a:lnTo>
                    <a:pt x="3744926" y="2813071"/>
                  </a:lnTo>
                  <a:lnTo>
                    <a:pt x="3744724" y="2813172"/>
                  </a:lnTo>
                  <a:lnTo>
                    <a:pt x="4183479" y="3576306"/>
                  </a:lnTo>
                  <a:lnTo>
                    <a:pt x="3557384" y="4663153"/>
                  </a:lnTo>
                  <a:close/>
                </a:path>
                <a:path w="4184015" h="4663440">
                  <a:moveTo>
                    <a:pt x="2548605" y="741505"/>
                  </a:moveTo>
                  <a:lnTo>
                    <a:pt x="2548285" y="741505"/>
                  </a:lnTo>
                  <a:lnTo>
                    <a:pt x="2548488" y="741302"/>
                  </a:lnTo>
                  <a:lnTo>
                    <a:pt x="2548605" y="741505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27085" y="5623845"/>
              <a:ext cx="2760980" cy="4663440"/>
            </a:xfrm>
            <a:custGeom>
              <a:avLst/>
              <a:gdLst/>
              <a:ahLst/>
              <a:cxnLst/>
              <a:rect l="l" t="t" r="r" b="b"/>
              <a:pathLst>
                <a:path w="2760980" h="4663440">
                  <a:moveTo>
                    <a:pt x="2760914" y="4663153"/>
                  </a:moveTo>
                  <a:lnTo>
                    <a:pt x="2022173" y="4663153"/>
                  </a:lnTo>
                  <a:lnTo>
                    <a:pt x="1393614" y="3576306"/>
                  </a:lnTo>
                  <a:lnTo>
                    <a:pt x="1395743" y="3572757"/>
                  </a:lnTo>
                  <a:lnTo>
                    <a:pt x="698581" y="2366549"/>
                  </a:lnTo>
                  <a:lnTo>
                    <a:pt x="698175" y="2366549"/>
                  </a:lnTo>
                  <a:lnTo>
                    <a:pt x="0" y="1159327"/>
                  </a:lnTo>
                  <a:lnTo>
                    <a:pt x="670476" y="0"/>
                  </a:lnTo>
                  <a:lnTo>
                    <a:pt x="2119487" y="0"/>
                  </a:lnTo>
                  <a:lnTo>
                    <a:pt x="2514629" y="683294"/>
                  </a:lnTo>
                  <a:lnTo>
                    <a:pt x="2518359" y="683294"/>
                  </a:lnTo>
                  <a:lnTo>
                    <a:pt x="2760914" y="1104233"/>
                  </a:lnTo>
                  <a:lnTo>
                    <a:pt x="2760914" y="4663153"/>
                  </a:lnTo>
                  <a:close/>
                </a:path>
                <a:path w="2760980" h="4663440">
                  <a:moveTo>
                    <a:pt x="2518359" y="683294"/>
                  </a:moveTo>
                  <a:lnTo>
                    <a:pt x="2514629" y="683294"/>
                  </a:lnTo>
                  <a:lnTo>
                    <a:pt x="2517366" y="681570"/>
                  </a:lnTo>
                  <a:lnTo>
                    <a:pt x="2518359" y="683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710304" y="3222037"/>
              <a:ext cx="2790190" cy="2417445"/>
            </a:xfrm>
            <a:custGeom>
              <a:avLst/>
              <a:gdLst/>
              <a:ahLst/>
              <a:cxnLst/>
              <a:rect l="l" t="t" r="r" b="b"/>
              <a:pathLst>
                <a:path w="2790190" h="2417445">
                  <a:moveTo>
                    <a:pt x="2091790" y="2416979"/>
                  </a:moveTo>
                  <a:lnTo>
                    <a:pt x="698175" y="2416979"/>
                  </a:lnTo>
                  <a:lnTo>
                    <a:pt x="0" y="1209757"/>
                  </a:lnTo>
                  <a:lnTo>
                    <a:pt x="698175" y="0"/>
                  </a:lnTo>
                  <a:lnTo>
                    <a:pt x="2091790" y="0"/>
                  </a:lnTo>
                  <a:lnTo>
                    <a:pt x="2789864" y="1209757"/>
                  </a:lnTo>
                  <a:lnTo>
                    <a:pt x="2091790" y="2416979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103918" y="855487"/>
              <a:ext cx="4184015" cy="4781550"/>
            </a:xfrm>
            <a:custGeom>
              <a:avLst/>
              <a:gdLst/>
              <a:ahLst/>
              <a:cxnLst/>
              <a:rect l="l" t="t" r="r" b="b"/>
              <a:pathLst>
                <a:path w="4184015" h="4781550">
                  <a:moveTo>
                    <a:pt x="3489180" y="4781549"/>
                  </a:moveTo>
                  <a:lnTo>
                    <a:pt x="2090649" y="4781549"/>
                  </a:lnTo>
                  <a:lnTo>
                    <a:pt x="955280" y="2813071"/>
                  </a:lnTo>
                  <a:lnTo>
                    <a:pt x="469775" y="1971850"/>
                  </a:lnTo>
                  <a:lnTo>
                    <a:pt x="0" y="1159327"/>
                  </a:lnTo>
                  <a:lnTo>
                    <a:pt x="670477" y="0"/>
                  </a:lnTo>
                  <a:lnTo>
                    <a:pt x="2119486" y="0"/>
                  </a:lnTo>
                  <a:lnTo>
                    <a:pt x="2548285" y="741505"/>
                  </a:lnTo>
                  <a:lnTo>
                    <a:pt x="2548605" y="741505"/>
                  </a:lnTo>
                  <a:lnTo>
                    <a:pt x="3487026" y="2366549"/>
                  </a:lnTo>
                  <a:lnTo>
                    <a:pt x="3488040" y="2366549"/>
                  </a:lnTo>
                  <a:lnTo>
                    <a:pt x="3744926" y="2813071"/>
                  </a:lnTo>
                  <a:lnTo>
                    <a:pt x="3744724" y="2813173"/>
                  </a:lnTo>
                  <a:lnTo>
                    <a:pt x="4183479" y="3576307"/>
                  </a:lnTo>
                  <a:lnTo>
                    <a:pt x="3489180" y="4781549"/>
                  </a:lnTo>
                  <a:close/>
                </a:path>
                <a:path w="4184015" h="4781550">
                  <a:moveTo>
                    <a:pt x="2548605" y="741505"/>
                  </a:moveTo>
                  <a:lnTo>
                    <a:pt x="2548285" y="741505"/>
                  </a:lnTo>
                  <a:lnTo>
                    <a:pt x="2548488" y="741302"/>
                  </a:lnTo>
                  <a:lnTo>
                    <a:pt x="2548605" y="741505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893783" y="855487"/>
              <a:ext cx="1394460" cy="3577590"/>
            </a:xfrm>
            <a:custGeom>
              <a:avLst/>
              <a:gdLst/>
              <a:ahLst/>
              <a:cxnLst/>
              <a:rect l="l" t="t" r="r" b="b"/>
              <a:pathLst>
                <a:path w="1394459" h="3577590">
                  <a:moveTo>
                    <a:pt x="1394216" y="3570116"/>
                  </a:moveTo>
                  <a:lnTo>
                    <a:pt x="698581" y="2366549"/>
                  </a:lnTo>
                  <a:lnTo>
                    <a:pt x="698175" y="2366549"/>
                  </a:lnTo>
                  <a:lnTo>
                    <a:pt x="0" y="1159327"/>
                  </a:lnTo>
                  <a:lnTo>
                    <a:pt x="670477" y="0"/>
                  </a:lnTo>
                  <a:lnTo>
                    <a:pt x="1394216" y="0"/>
                  </a:lnTo>
                  <a:lnTo>
                    <a:pt x="1394216" y="3570116"/>
                  </a:lnTo>
                  <a:close/>
                </a:path>
                <a:path w="1394459" h="3577590">
                  <a:moveTo>
                    <a:pt x="1394216" y="3577348"/>
                  </a:moveTo>
                  <a:lnTo>
                    <a:pt x="1393614" y="3576307"/>
                  </a:lnTo>
                  <a:lnTo>
                    <a:pt x="1394216" y="3575302"/>
                  </a:lnTo>
                  <a:lnTo>
                    <a:pt x="1394216" y="35773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91882" y="23748"/>
            <a:ext cx="1480648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9400" spc="-7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КОНТЕКСТ</a:t>
            </a:r>
            <a:endParaRPr sz="9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527827" y="2488009"/>
            <a:ext cx="4919345" cy="2600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vert="horz" wrap="square" lIns="0" tIns="146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  <a:tabLst>
                <a:tab pos="898525" algn="l"/>
              </a:tabLst>
            </a:pPr>
            <a:r>
              <a:rPr lang="ru-RU" sz="2400" spc="-5" dirty="0" smtClean="0">
                <a:latin typeface="Trebuchet MS"/>
                <a:cs typeface="Trebuchet MS"/>
              </a:rPr>
              <a:t>Данный проект является стартом для реализации более масштабных мероприятий на территории Ставропольского края, направленных на развитие </a:t>
            </a:r>
            <a:r>
              <a:rPr lang="ru-RU" sz="2400" spc="-5" dirty="0" err="1" smtClean="0">
                <a:latin typeface="Trebuchet MS"/>
                <a:cs typeface="Trebuchet MS"/>
              </a:rPr>
              <a:t>надпрофессиональных</a:t>
            </a:r>
            <a:r>
              <a:rPr lang="ru-RU" sz="2400" spc="-5" dirty="0" smtClean="0">
                <a:latin typeface="Trebuchet MS"/>
                <a:cs typeface="Trebuchet MS"/>
              </a:rPr>
              <a:t> компетентностей. </a:t>
            </a:r>
            <a:endParaRPr sz="2400" spc="-5" dirty="0">
              <a:latin typeface="Trebuchet MS"/>
              <a:cs typeface="Trebuchet MS"/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6135453" y="5088080"/>
            <a:ext cx="4919345" cy="1122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vert="horz" wrap="square" lIns="0" tIns="146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  <a:tabLst>
                <a:tab pos="898525" algn="l"/>
              </a:tabLst>
            </a:pPr>
            <a:r>
              <a:rPr lang="ru-RU" sz="2400" spc="-5" dirty="0">
                <a:latin typeface="Trebuchet MS"/>
                <a:cs typeface="Trebuchet MS"/>
              </a:rPr>
              <a:t>Ц</a:t>
            </a:r>
            <a:r>
              <a:rPr lang="ru-RU" sz="2400" spc="-5" dirty="0" smtClean="0">
                <a:latin typeface="Trebuchet MS"/>
                <a:cs typeface="Trebuchet MS"/>
              </a:rPr>
              <a:t>ентр – площадка для профессионального развития педагогов. </a:t>
            </a:r>
            <a:endParaRPr sz="2400" spc="-5" dirty="0">
              <a:latin typeface="Trebuchet MS"/>
              <a:cs typeface="Trebuchet MS"/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3357693" y="7059691"/>
            <a:ext cx="4919345" cy="1861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vert="horz" wrap="square" lIns="0" tIns="146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  <a:tabLst>
                <a:tab pos="898525" algn="l"/>
              </a:tabLst>
            </a:pPr>
            <a:r>
              <a:rPr lang="ru-RU" sz="2400" spc="-5" dirty="0" smtClean="0">
                <a:latin typeface="Trebuchet MS"/>
                <a:cs typeface="Trebuchet MS"/>
              </a:rPr>
              <a:t>Новизна проекта связана с созданием регионального открытого пространства для развития </a:t>
            </a:r>
            <a:r>
              <a:rPr lang="ru-RU" sz="2400" spc="-5" dirty="0" err="1" smtClean="0">
                <a:latin typeface="Trebuchet MS"/>
                <a:cs typeface="Trebuchet MS"/>
              </a:rPr>
              <a:t>надпрофессиональных</a:t>
            </a:r>
            <a:r>
              <a:rPr lang="ru-RU" sz="2400" spc="-5" dirty="0" smtClean="0">
                <a:latin typeface="Trebuchet MS"/>
                <a:cs typeface="Trebuchet MS"/>
              </a:rPr>
              <a:t>  компетенций школьников.</a:t>
            </a:r>
            <a:endParaRPr sz="2400" spc="-5" dirty="0">
              <a:latin typeface="Trebuchet MS"/>
              <a:cs typeface="Trebuchet MS"/>
            </a:endParaRPr>
          </a:p>
        </p:txBody>
      </p:sp>
      <p:pic>
        <p:nvPicPr>
          <p:cNvPr id="7172" name="Picture 4" descr="https://static.tildacdn.com/tild3039-3539-4631-b561-656563376637/structure-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4" y="6819900"/>
            <a:ext cx="2635255" cy="305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5125" y="1755187"/>
            <a:ext cx="3911407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388" y="8552971"/>
            <a:ext cx="16924655" cy="1734433"/>
          </a:xfrm>
          <a:custGeom>
            <a:avLst/>
            <a:gdLst/>
            <a:ahLst/>
            <a:cxnLst/>
            <a:rect l="l" t="t" r="r" b="b"/>
            <a:pathLst>
              <a:path w="16924655" h="771525">
                <a:moveTo>
                  <a:pt x="16924449" y="771120"/>
                </a:moveTo>
                <a:lnTo>
                  <a:pt x="0" y="771120"/>
                </a:lnTo>
                <a:lnTo>
                  <a:pt x="444894" y="0"/>
                </a:lnTo>
                <a:lnTo>
                  <a:pt x="16479554" y="0"/>
                </a:lnTo>
                <a:lnTo>
                  <a:pt x="16924449" y="771120"/>
                </a:lnTo>
                <a:close/>
              </a:path>
            </a:pathLst>
          </a:custGeom>
          <a:solidFill>
            <a:srgbClr val="A066CB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 txBox="1"/>
          <p:nvPr/>
        </p:nvSpPr>
        <p:spPr>
          <a:xfrm>
            <a:off x="3175648" y="208431"/>
            <a:ext cx="11936730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3260" marR="5080" indent="-1941195" algn="ctr">
              <a:lnSpc>
                <a:spcPct val="116700"/>
              </a:lnSpc>
              <a:spcBef>
                <a:spcPts val="95"/>
              </a:spcBef>
            </a:pPr>
            <a:r>
              <a:rPr sz="3000" spc="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Муниципальное</a:t>
            </a:r>
            <a:r>
              <a:rPr sz="3000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000" spc="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бюджетное</a:t>
            </a:r>
            <a:r>
              <a:rPr sz="3000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000" spc="1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общеобразовательное</a:t>
            </a:r>
            <a:r>
              <a:rPr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000" spc="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учреждение </a:t>
            </a:r>
            <a:r>
              <a:rPr sz="3000" spc="-8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000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средняя</a:t>
            </a:r>
            <a:r>
              <a:rPr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000" spc="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общеобразовательная</a:t>
            </a:r>
            <a:r>
              <a:rPr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0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школа</a:t>
            </a:r>
            <a:r>
              <a:rPr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000" spc="2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№37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99695" algn="ctr">
              <a:lnSpc>
                <a:spcPct val="100000"/>
              </a:lnSpc>
              <a:spcBef>
                <a:spcPts val="600"/>
              </a:spcBef>
            </a:pPr>
            <a:r>
              <a:rPr sz="3000" spc="2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с</a:t>
            </a:r>
            <a:r>
              <a:rPr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000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углубленным</a:t>
            </a:r>
            <a:r>
              <a:rPr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000" spc="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изучением</a:t>
            </a:r>
            <a:r>
              <a:rPr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000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отдельных</a:t>
            </a:r>
            <a:r>
              <a:rPr sz="3000" spc="-1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0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предметов</a:t>
            </a:r>
            <a:r>
              <a:rPr sz="3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000" spc="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г.Ставрополя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8590367"/>
            <a:ext cx="13759865" cy="16887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74" y="2078933"/>
            <a:ext cx="8305515" cy="6229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439400" y="1790700"/>
            <a:ext cx="7620000" cy="6476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20" dirty="0">
                <a:latin typeface="Trebuchet MS"/>
                <a:cs typeface="Trebuchet MS"/>
              </a:rPr>
              <a:t>Создание региональной многофункциональной модели культурно-образовательного управления здоровьеразвивающей средой, образовательными технологиями и успешными педагогическими практиками с целью организации интегрированных развивающих площадок, трансляции передового опыта в области формирования универсальных компетентностей </a:t>
            </a:r>
            <a:r>
              <a:rPr lang="en-US" sz="2800" spc="20" dirty="0">
                <a:latin typeface="Trebuchet MS"/>
                <a:cs typeface="Trebuchet MS"/>
              </a:rPr>
              <a:t>XXI</a:t>
            </a:r>
            <a:r>
              <a:rPr lang="ru-RU" sz="2800" spc="20" dirty="0">
                <a:latin typeface="Trebuchet MS"/>
                <a:cs typeface="Trebuchet MS"/>
              </a:rPr>
              <a:t> века и распространения эффективных решений по реализации профессиональных проб в рамках школы, а также выявление современных средств сохранения здоровья, формирование эмоционального интеллекта.</a:t>
            </a:r>
            <a:endParaRPr sz="2800" spc="2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19253" y="1943100"/>
            <a:ext cx="342900" cy="295275"/>
          </a:xfrm>
          <a:custGeom>
            <a:avLst/>
            <a:gdLst/>
            <a:ahLst/>
            <a:cxnLst/>
            <a:rect l="l" t="t" r="r" b="b"/>
            <a:pathLst>
              <a:path w="342900" h="295275">
                <a:moveTo>
                  <a:pt x="85721" y="0"/>
                </a:moveTo>
                <a:lnTo>
                  <a:pt x="257163" y="0"/>
                </a:lnTo>
                <a:lnTo>
                  <a:pt x="342885" y="147637"/>
                </a:lnTo>
                <a:lnTo>
                  <a:pt x="257163" y="295274"/>
                </a:lnTo>
                <a:lnTo>
                  <a:pt x="85721" y="295274"/>
                </a:lnTo>
                <a:lnTo>
                  <a:pt x="0" y="147637"/>
                </a:lnTo>
                <a:lnTo>
                  <a:pt x="85721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386" y="9515875"/>
            <a:ext cx="16924655" cy="771525"/>
          </a:xfrm>
          <a:custGeom>
            <a:avLst/>
            <a:gdLst/>
            <a:ahLst/>
            <a:cxnLst/>
            <a:rect l="l" t="t" r="r" b="b"/>
            <a:pathLst>
              <a:path w="16924655" h="771525">
                <a:moveTo>
                  <a:pt x="16924453" y="771123"/>
                </a:moveTo>
                <a:lnTo>
                  <a:pt x="0" y="771123"/>
                </a:lnTo>
                <a:lnTo>
                  <a:pt x="444896" y="0"/>
                </a:lnTo>
                <a:lnTo>
                  <a:pt x="16479556" y="0"/>
                </a:lnTo>
                <a:lnTo>
                  <a:pt x="16924453" y="771123"/>
                </a:lnTo>
                <a:close/>
              </a:path>
            </a:pathLst>
          </a:custGeom>
          <a:solidFill>
            <a:srgbClr val="A066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783" y="1477644"/>
            <a:ext cx="9091930" cy="3552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1500" b="1" spc="355" dirty="0">
                <a:solidFill>
                  <a:srgbClr val="1736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  <a:cs typeface="Trebuchet MS"/>
              </a:rPr>
              <a:t>ИДЕЯ ПРОЕКТА</a:t>
            </a:r>
            <a:endParaRPr sz="11500" b="1" spc="355" dirty="0">
              <a:solidFill>
                <a:srgbClr val="1736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  <a:cs typeface="Trebuchet MS"/>
            </a:endParaRPr>
          </a:p>
        </p:txBody>
      </p:sp>
      <p:sp>
        <p:nvSpPr>
          <p:cNvPr id="20" name="object 4"/>
          <p:cNvSpPr txBox="1">
            <a:spLocks noGrp="1"/>
          </p:cNvSpPr>
          <p:nvPr>
            <p:ph type="title"/>
          </p:nvPr>
        </p:nvSpPr>
        <p:spPr>
          <a:xfrm>
            <a:off x="2438400" y="344045"/>
            <a:ext cx="121158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5688" algn="ctr">
              <a:lnSpc>
                <a:spcPct val="100000"/>
              </a:lnSpc>
              <a:spcBef>
                <a:spcPts val="100"/>
              </a:spcBef>
            </a:pPr>
            <a:r>
              <a:rPr lang="ru-RU" sz="3500" b="0" dirty="0" smtClean="0">
                <a:solidFill>
                  <a:schemeClr val="tx1"/>
                </a:solidFill>
              </a:rPr>
              <a:t>МБОУ СОШ №37 </a:t>
            </a:r>
            <a:r>
              <a:rPr lang="ru-RU" sz="3500" b="0" dirty="0" err="1" smtClean="0">
                <a:solidFill>
                  <a:schemeClr val="tx1"/>
                </a:solidFill>
              </a:rPr>
              <a:t>г.Ставрополя</a:t>
            </a:r>
            <a:endParaRPr sz="3500" b="0" dirty="0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7" y="5140341"/>
            <a:ext cx="9882610" cy="3953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37481" y="3384753"/>
            <a:ext cx="8590280" cy="1704975"/>
          </a:xfrm>
          <a:custGeom>
            <a:avLst/>
            <a:gdLst/>
            <a:ahLst/>
            <a:cxnLst/>
            <a:rect l="l" t="t" r="r" b="b"/>
            <a:pathLst>
              <a:path w="8590280" h="1704975">
                <a:moveTo>
                  <a:pt x="0" y="0"/>
                </a:moveTo>
                <a:lnTo>
                  <a:pt x="8098421" y="0"/>
                </a:lnTo>
                <a:lnTo>
                  <a:pt x="8589853" y="852487"/>
                </a:lnTo>
                <a:lnTo>
                  <a:pt x="8098421" y="1704974"/>
                </a:lnTo>
                <a:lnTo>
                  <a:pt x="0" y="17049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29294" y="3343886"/>
            <a:ext cx="631930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Критерий компетентностей</a:t>
            </a:r>
            <a:endParaRPr sz="48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27247" y="235043"/>
            <a:ext cx="2280706" cy="505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3000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rebuchet MS"/>
              </a:rPr>
              <a:t>понимание</a:t>
            </a:r>
            <a:endParaRPr sz="3000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rebuchet M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3921896"/>
            <a:ext cx="4191000" cy="3606800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Шестиугольник 20"/>
          <p:cNvSpPr/>
          <p:nvPr/>
        </p:nvSpPr>
        <p:spPr>
          <a:xfrm>
            <a:off x="10706100" y="419100"/>
            <a:ext cx="3810000" cy="3352800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Компетентность 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мышления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13944600" y="2269082"/>
            <a:ext cx="3810000" cy="3352800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Компетентность 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взаимодействия с другими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13944600" y="5852296"/>
            <a:ext cx="3810000" cy="3352800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Компетентность 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взаимодействия с собой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390862" y="5847480"/>
            <a:ext cx="230563" cy="39013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3600" dirty="0" smtClean="0">
                <a:latin typeface="Book Antiqua" panose="02040602050305030304" pitchFamily="18" charset="0"/>
                <a:cs typeface="Trebuchet MS"/>
              </a:rPr>
              <a:t>анализ</a:t>
            </a:r>
            <a:endParaRPr sz="3000" dirty="0">
              <a:latin typeface="Book Antiqua" panose="02040602050305030304" pitchFamily="18" charset="0"/>
              <a:cs typeface="Trebuchet MS"/>
            </a:endParaRPr>
          </a:p>
        </p:txBody>
      </p:sp>
      <p:sp>
        <p:nvSpPr>
          <p:cNvPr id="25" name="object 17"/>
          <p:cNvSpPr txBox="1"/>
          <p:nvPr/>
        </p:nvSpPr>
        <p:spPr>
          <a:xfrm rot="16200000">
            <a:off x="8046397" y="6918285"/>
            <a:ext cx="2280706" cy="732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Segoe Script" panose="030B0504020000000003" pitchFamily="66" charset="0"/>
                <a:cs typeface="Trebuchet MS"/>
              </a:rPr>
              <a:t>поиск</a:t>
            </a:r>
            <a:endParaRPr sz="3000" b="1" dirty="0">
              <a:solidFill>
                <a:srgbClr val="002060"/>
              </a:solidFill>
              <a:latin typeface="Segoe Script" panose="030B0504020000000003" pitchFamily="66" charset="0"/>
              <a:cs typeface="Trebuchet MS"/>
            </a:endParaRPr>
          </a:p>
        </p:txBody>
      </p:sp>
      <p:sp>
        <p:nvSpPr>
          <p:cNvPr id="26" name="object 17"/>
          <p:cNvSpPr txBox="1"/>
          <p:nvPr/>
        </p:nvSpPr>
        <p:spPr>
          <a:xfrm>
            <a:off x="4720687" y="6966935"/>
            <a:ext cx="2280706" cy="10457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rebuchet MS"/>
              </a:rPr>
              <a:t>к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rebuchet MS"/>
              </a:rPr>
              <a:t>реативное мышление</a:t>
            </a:r>
            <a:endParaRPr sz="3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rebuchet MS"/>
            </a:endParaRPr>
          </a:p>
        </p:txBody>
      </p:sp>
      <p:sp>
        <p:nvSpPr>
          <p:cNvPr id="27" name="object 17"/>
          <p:cNvSpPr txBox="1"/>
          <p:nvPr/>
        </p:nvSpPr>
        <p:spPr>
          <a:xfrm rot="5400000">
            <a:off x="585972" y="6828030"/>
            <a:ext cx="3505200" cy="5523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3000" dirty="0" smtClean="0">
                <a:solidFill>
                  <a:srgbClr val="7030A0"/>
                </a:solidFill>
                <a:latin typeface="Mistral" panose="03090702030407020403" pitchFamily="66" charset="0"/>
                <a:cs typeface="Trebuchet MS"/>
              </a:rPr>
              <a:t>изобретательность</a:t>
            </a:r>
            <a:endParaRPr sz="3000" dirty="0">
              <a:solidFill>
                <a:srgbClr val="7030A0"/>
              </a:solidFill>
              <a:latin typeface="Mistral" panose="03090702030407020403" pitchFamily="66" charset="0"/>
              <a:cs typeface="Trebuchet MS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711923" y="798090"/>
            <a:ext cx="3805629" cy="1092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3000" dirty="0">
                <a:solidFill>
                  <a:srgbClr val="0070C0"/>
                </a:solidFill>
                <a:latin typeface="Trebuchet MS"/>
                <a:cs typeface="Trebuchet MS"/>
              </a:rPr>
              <a:t>с</a:t>
            </a:r>
            <a:r>
              <a:rPr lang="ru-RU" sz="3000" dirty="0" smtClean="0">
                <a:solidFill>
                  <a:srgbClr val="0070C0"/>
                </a:solidFill>
                <a:latin typeface="Trebuchet MS"/>
                <a:cs typeface="Trebuchet MS"/>
              </a:rPr>
              <a:t>истемное    	мышление</a:t>
            </a:r>
            <a:endParaRPr sz="3000" dirty="0">
              <a:solidFill>
                <a:srgbClr val="0070C0"/>
              </a:solidFill>
              <a:latin typeface="Bradley Hand ITC" panose="03070402050302030203" pitchFamily="66" charset="0"/>
              <a:cs typeface="Trebuchet MS"/>
            </a:endParaRPr>
          </a:p>
        </p:txBody>
      </p:sp>
      <p:sp>
        <p:nvSpPr>
          <p:cNvPr id="29" name="object 17"/>
          <p:cNvSpPr txBox="1"/>
          <p:nvPr/>
        </p:nvSpPr>
        <p:spPr>
          <a:xfrm rot="16200000">
            <a:off x="3034228" y="991751"/>
            <a:ext cx="4038600" cy="496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30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кооперативность</a:t>
            </a:r>
            <a:endParaRPr sz="3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bject 17"/>
          <p:cNvSpPr txBox="1"/>
          <p:nvPr/>
        </p:nvSpPr>
        <p:spPr>
          <a:xfrm>
            <a:off x="2452657" y="9026176"/>
            <a:ext cx="3759093" cy="505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3000" i="1" dirty="0" smtClean="0">
                <a:solidFill>
                  <a:srgbClr val="0070C0"/>
                </a:solidFill>
                <a:latin typeface="Impact" panose="020B0806030902050204" pitchFamily="34" charset="0"/>
                <a:cs typeface="Trebuchet MS"/>
              </a:rPr>
              <a:t>сотрудничество</a:t>
            </a:r>
            <a:endParaRPr sz="3000" i="1" dirty="0">
              <a:solidFill>
                <a:srgbClr val="0070C0"/>
              </a:solidFill>
              <a:latin typeface="Impact" panose="020B0806030902050204" pitchFamily="34" charset="0"/>
              <a:cs typeface="Trebuchet MS"/>
            </a:endParaRPr>
          </a:p>
        </p:txBody>
      </p:sp>
      <p:sp>
        <p:nvSpPr>
          <p:cNvPr id="31" name="object 17"/>
          <p:cNvSpPr txBox="1"/>
          <p:nvPr/>
        </p:nvSpPr>
        <p:spPr>
          <a:xfrm>
            <a:off x="2946315" y="5684831"/>
            <a:ext cx="3728506" cy="507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  <a:cs typeface="Trebuchet MS"/>
              </a:rPr>
              <a:t>ответственность</a:t>
            </a:r>
            <a:endParaRPr sz="30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  <a:cs typeface="Trebuchet MS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7001393" y="5056684"/>
            <a:ext cx="3158821" cy="5523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3000" dirty="0" err="1" smtClean="0">
                <a:latin typeface="Trebuchet MS"/>
                <a:cs typeface="Trebuchet MS"/>
              </a:rPr>
              <a:t>саморегуляция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33" name="object 17"/>
          <p:cNvSpPr txBox="1"/>
          <p:nvPr/>
        </p:nvSpPr>
        <p:spPr>
          <a:xfrm>
            <a:off x="7001392" y="2156510"/>
            <a:ext cx="3158821" cy="6903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4000" dirty="0">
                <a:solidFill>
                  <a:srgbClr val="7030A0"/>
                </a:solidFill>
                <a:latin typeface="Sylfaen" panose="010A0502050306030303" pitchFamily="18" charset="0"/>
                <a:cs typeface="Trebuchet MS"/>
              </a:rPr>
              <a:t>с</a:t>
            </a:r>
            <a:r>
              <a:rPr lang="ru-RU" sz="4000" dirty="0" smtClean="0">
                <a:solidFill>
                  <a:srgbClr val="7030A0"/>
                </a:solidFill>
                <a:latin typeface="Sylfaen" panose="010A0502050306030303" pitchFamily="18" charset="0"/>
                <a:cs typeface="Trebuchet MS"/>
              </a:rPr>
              <a:t>амоконтроль</a:t>
            </a:r>
            <a:endParaRPr sz="3000" dirty="0">
              <a:solidFill>
                <a:srgbClr val="7030A0"/>
              </a:solidFill>
              <a:latin typeface="Lucida Bright" panose="02040602050505020304" pitchFamily="18" charset="0"/>
              <a:cs typeface="Trebuchet MS"/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8271180" y="9477857"/>
            <a:ext cx="4056273" cy="5523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3000" dirty="0" smtClean="0">
                <a:latin typeface="Arial Black" panose="020B0A04020102020204" pitchFamily="34" charset="0"/>
                <a:cs typeface="Trebuchet MS"/>
              </a:rPr>
              <a:t>самоорганизация</a:t>
            </a:r>
            <a:endParaRPr sz="3000" dirty="0">
              <a:latin typeface="Arial Black" panose="020B0A04020102020204" pitchFamily="34" charset="0"/>
              <a:cs typeface="Trebuchet MS"/>
            </a:endParaRPr>
          </a:p>
        </p:txBody>
      </p:sp>
      <p:sp>
        <p:nvSpPr>
          <p:cNvPr id="35" name="object 17"/>
          <p:cNvSpPr txBox="1"/>
          <p:nvPr/>
        </p:nvSpPr>
        <p:spPr>
          <a:xfrm>
            <a:off x="11451365" y="7980377"/>
            <a:ext cx="2280706" cy="10457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3000" dirty="0">
                <a:solidFill>
                  <a:srgbClr val="002060"/>
                </a:solidFill>
                <a:latin typeface="Bahnschrift SemiCondensed" panose="020B0502040204020203" pitchFamily="34" charset="0"/>
                <a:cs typeface="Trebuchet MS"/>
              </a:rPr>
              <a:t>р</a:t>
            </a:r>
            <a:r>
              <a:rPr lang="ru-RU" sz="3000" dirty="0" smtClean="0">
                <a:solidFill>
                  <a:srgbClr val="002060"/>
                </a:solidFill>
                <a:latin typeface="Bahnschrift SemiCondensed" panose="020B0502040204020203" pitchFamily="34" charset="0"/>
                <a:cs typeface="Trebuchet MS"/>
              </a:rPr>
              <a:t>азрешение конфликтов</a:t>
            </a:r>
            <a:endParaRPr sz="3000" dirty="0">
              <a:solidFill>
                <a:srgbClr val="002060"/>
              </a:solidFill>
              <a:latin typeface="Bahnschrift SemiCondensed" panose="020B0502040204020203" pitchFamily="34" charset="0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192695" y="4076700"/>
            <a:ext cx="10677525" cy="5581650"/>
          </a:xfrm>
          <a:custGeom>
            <a:avLst/>
            <a:gdLst/>
            <a:ahLst/>
            <a:cxnLst/>
            <a:rect l="l" t="t" r="r" b="b"/>
            <a:pathLst>
              <a:path w="10677525" h="5581650">
                <a:moveTo>
                  <a:pt x="10677524" y="5581649"/>
                </a:moveTo>
                <a:lnTo>
                  <a:pt x="0" y="5581649"/>
                </a:lnTo>
                <a:lnTo>
                  <a:pt x="0" y="0"/>
                </a:lnTo>
                <a:lnTo>
                  <a:pt x="10677524" y="0"/>
                </a:lnTo>
                <a:lnTo>
                  <a:pt x="10677524" y="5581649"/>
                </a:lnTo>
                <a:close/>
              </a:path>
            </a:pathLst>
          </a:custGeom>
          <a:solidFill>
            <a:srgbClr val="A066CB">
              <a:alpha val="8628"/>
            </a:srgbClr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1898917" y="3930596"/>
            <a:ext cx="15978560" cy="55816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561965">
              <a:lnSpc>
                <a:spcPct val="100000"/>
              </a:lnSpc>
              <a:spcBef>
                <a:spcPts val="55"/>
              </a:spcBef>
            </a:pPr>
            <a:endParaRPr sz="4150" dirty="0">
              <a:latin typeface="Times New Roman"/>
              <a:cs typeface="Times New Roman"/>
            </a:endParaRPr>
          </a:p>
          <a:p>
            <a:pPr marL="6249670">
              <a:lnSpc>
                <a:spcPct val="100000"/>
              </a:lnSpc>
            </a:pPr>
            <a:r>
              <a:rPr lang="ru-RU" spc="20" dirty="0"/>
              <a:t>создание многофункционального регионального центра культурно-образовательного управления здоровьеразвивающей средой, интегрирующего различные формы основного и дополнительного образования в целях формирования универсальных компетентностей всех субъектов образовательного процесса. </a:t>
            </a:r>
            <a:endParaRPr spc="80" dirty="0"/>
          </a:p>
        </p:txBody>
      </p:sp>
      <p:grpSp>
        <p:nvGrpSpPr>
          <p:cNvPr id="18" name="object 18"/>
          <p:cNvGrpSpPr/>
          <p:nvPr/>
        </p:nvGrpSpPr>
        <p:grpSpPr>
          <a:xfrm>
            <a:off x="0" y="7617160"/>
            <a:ext cx="4753610" cy="2670175"/>
            <a:chOff x="0" y="7617160"/>
            <a:chExt cx="4753610" cy="2670175"/>
          </a:xfrm>
        </p:grpSpPr>
        <p:sp>
          <p:nvSpPr>
            <p:cNvPr id="19" name="object 19"/>
            <p:cNvSpPr/>
            <p:nvPr/>
          </p:nvSpPr>
          <p:spPr>
            <a:xfrm>
              <a:off x="2685591" y="9408639"/>
              <a:ext cx="2068195" cy="878840"/>
            </a:xfrm>
            <a:custGeom>
              <a:avLst/>
              <a:gdLst/>
              <a:ahLst/>
              <a:cxnLst/>
              <a:rect l="l" t="t" r="r" b="b"/>
              <a:pathLst>
                <a:path w="2068195" h="878840">
                  <a:moveTo>
                    <a:pt x="0" y="878360"/>
                  </a:moveTo>
                  <a:lnTo>
                    <a:pt x="2067641" y="878360"/>
                  </a:lnTo>
                  <a:lnTo>
                    <a:pt x="1560954" y="0"/>
                  </a:lnTo>
                  <a:lnTo>
                    <a:pt x="506613" y="0"/>
                  </a:lnTo>
                  <a:lnTo>
                    <a:pt x="0" y="878360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6832" y="7617160"/>
              <a:ext cx="3143885" cy="2670175"/>
            </a:xfrm>
            <a:custGeom>
              <a:avLst/>
              <a:gdLst/>
              <a:ahLst/>
              <a:cxnLst/>
              <a:rect l="l" t="t" r="r" b="b"/>
              <a:pathLst>
                <a:path w="3143885" h="2670175">
                  <a:moveTo>
                    <a:pt x="0" y="2669839"/>
                  </a:moveTo>
                  <a:lnTo>
                    <a:pt x="2109122" y="2669839"/>
                  </a:lnTo>
                  <a:lnTo>
                    <a:pt x="2788169" y="1492730"/>
                  </a:lnTo>
                  <a:lnTo>
                    <a:pt x="3143578" y="877733"/>
                  </a:lnTo>
                  <a:lnTo>
                    <a:pt x="2636190" y="0"/>
                  </a:lnTo>
                  <a:lnTo>
                    <a:pt x="1540217" y="0"/>
                  </a:lnTo>
                  <a:lnTo>
                    <a:pt x="1215670" y="561484"/>
                  </a:lnTo>
                  <a:lnTo>
                    <a:pt x="1215428" y="561484"/>
                  </a:lnTo>
                  <a:lnTo>
                    <a:pt x="505464" y="1791478"/>
                  </a:lnTo>
                  <a:lnTo>
                    <a:pt x="504697" y="1791478"/>
                  </a:lnTo>
                  <a:lnTo>
                    <a:pt x="310350" y="2129450"/>
                  </a:lnTo>
                  <a:lnTo>
                    <a:pt x="310503" y="2129527"/>
                  </a:lnTo>
                  <a:lnTo>
                    <a:pt x="0" y="2669839"/>
                  </a:lnTo>
                  <a:close/>
                </a:path>
                <a:path w="3143885" h="2670175">
                  <a:moveTo>
                    <a:pt x="1215428" y="561484"/>
                  </a:moveTo>
                  <a:lnTo>
                    <a:pt x="1215670" y="561484"/>
                  </a:lnTo>
                  <a:lnTo>
                    <a:pt x="1215516" y="561330"/>
                  </a:lnTo>
                  <a:lnTo>
                    <a:pt x="1215428" y="561484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7617160"/>
              <a:ext cx="1610360" cy="2670175"/>
            </a:xfrm>
            <a:custGeom>
              <a:avLst/>
              <a:gdLst/>
              <a:ahLst/>
              <a:cxnLst/>
              <a:rect l="l" t="t" r="r" b="b"/>
              <a:pathLst>
                <a:path w="1610360" h="2670175">
                  <a:moveTo>
                    <a:pt x="0" y="2669839"/>
                  </a:moveTo>
                  <a:lnTo>
                    <a:pt x="573782" y="2669839"/>
                  </a:lnTo>
                  <a:lnTo>
                    <a:pt x="1081223" y="1791478"/>
                  </a:lnTo>
                  <a:lnTo>
                    <a:pt x="1081529" y="1791478"/>
                  </a:lnTo>
                  <a:lnTo>
                    <a:pt x="1609735" y="877733"/>
                  </a:lnTo>
                  <a:lnTo>
                    <a:pt x="1102347" y="0"/>
                  </a:lnTo>
                  <a:lnTo>
                    <a:pt x="6373" y="0"/>
                  </a:lnTo>
                  <a:lnTo>
                    <a:pt x="0" y="11026"/>
                  </a:lnTo>
                  <a:lnTo>
                    <a:pt x="0" y="2669839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6084415" y="1025574"/>
            <a:ext cx="12204065" cy="1704975"/>
          </a:xfrm>
          <a:custGeom>
            <a:avLst/>
            <a:gdLst/>
            <a:ahLst/>
            <a:cxnLst/>
            <a:rect l="l" t="t" r="r" b="b"/>
            <a:pathLst>
              <a:path w="12204065" h="1704975">
                <a:moveTo>
                  <a:pt x="491117" y="0"/>
                </a:moveTo>
                <a:lnTo>
                  <a:pt x="12203583" y="0"/>
                </a:lnTo>
                <a:lnTo>
                  <a:pt x="12203583" y="1704974"/>
                </a:lnTo>
                <a:lnTo>
                  <a:pt x="491117" y="1704974"/>
                </a:lnTo>
                <a:lnTo>
                  <a:pt x="0" y="852487"/>
                </a:lnTo>
                <a:lnTo>
                  <a:pt x="491117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262005" y="1273291"/>
            <a:ext cx="10289331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600" kern="1200" spc="355" dirty="0">
                <a:solidFill>
                  <a:schemeClr val="bg1"/>
                </a:solidFill>
                <a:latin typeface="Snap ITC" panose="04040A07060A02020202" pitchFamily="82" charset="0"/>
                <a:ea typeface="+mn-ea"/>
              </a:rPr>
              <a:t>ЦЕЛЕВЫЕ УСТАНОВКИ</a:t>
            </a:r>
            <a:endParaRPr sz="6600" kern="1200" spc="355" dirty="0">
              <a:solidFill>
                <a:schemeClr val="bg1"/>
              </a:solidFill>
              <a:latin typeface="Snap ITC" panose="04040A07060A02020202" pitchFamily="82" charset="0"/>
              <a:ea typeface="+mn-ea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5" y="187228"/>
            <a:ext cx="5638800" cy="42291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025577"/>
            <a:ext cx="11701145" cy="1704975"/>
          </a:xfrm>
          <a:custGeom>
            <a:avLst/>
            <a:gdLst/>
            <a:ahLst/>
            <a:cxnLst/>
            <a:rect l="l" t="t" r="r" b="b"/>
            <a:pathLst>
              <a:path w="11701145" h="1704975">
                <a:moveTo>
                  <a:pt x="0" y="0"/>
                </a:moveTo>
                <a:lnTo>
                  <a:pt x="11209754" y="0"/>
                </a:lnTo>
                <a:lnTo>
                  <a:pt x="11701062" y="852487"/>
                </a:lnTo>
                <a:lnTo>
                  <a:pt x="11209754" y="1704974"/>
                </a:lnTo>
                <a:lnTo>
                  <a:pt x="0" y="17049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7784" y="1273291"/>
            <a:ext cx="797241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7000" b="0" spc="-55" dirty="0" smtClean="0">
                <a:solidFill>
                  <a:srgbClr val="FFFFFF"/>
                </a:solidFill>
                <a:latin typeface="Trebuchet MS"/>
                <a:cs typeface="Trebuchet MS"/>
              </a:rPr>
              <a:t>ЗАДАЧИ ПРОЕКТА</a:t>
            </a:r>
            <a:endParaRPr lang="ru-RU" sz="7000" dirty="0">
              <a:latin typeface="Trebuchet MS"/>
              <a:cs typeface="Trebuchet MS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5877758" y="3582323"/>
            <a:ext cx="714375" cy="619125"/>
            <a:chOff x="12638593" y="3203738"/>
            <a:chExt cx="714375" cy="619125"/>
          </a:xfrm>
        </p:grpSpPr>
        <p:sp>
          <p:nvSpPr>
            <p:cNvPr id="12" name="object 12"/>
            <p:cNvSpPr/>
            <p:nvPr/>
          </p:nvSpPr>
          <p:spPr>
            <a:xfrm>
              <a:off x="12638593" y="3203738"/>
              <a:ext cx="714375" cy="619125"/>
            </a:xfrm>
            <a:custGeom>
              <a:avLst/>
              <a:gdLst/>
              <a:ahLst/>
              <a:cxnLst/>
              <a:rect l="l" t="t" r="r" b="b"/>
              <a:pathLst>
                <a:path w="714375" h="619125">
                  <a:moveTo>
                    <a:pt x="178593" y="0"/>
                  </a:moveTo>
                  <a:lnTo>
                    <a:pt x="535781" y="0"/>
                  </a:lnTo>
                  <a:lnTo>
                    <a:pt x="714374" y="309536"/>
                  </a:lnTo>
                  <a:lnTo>
                    <a:pt x="535781" y="619072"/>
                  </a:lnTo>
                  <a:lnTo>
                    <a:pt x="178593" y="619072"/>
                  </a:lnTo>
                  <a:lnTo>
                    <a:pt x="0" y="309536"/>
                  </a:lnTo>
                  <a:lnTo>
                    <a:pt x="178593" y="0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2836004" y="3306248"/>
              <a:ext cx="320675" cy="37846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230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0</a:t>
              </a:r>
              <a:r>
                <a:rPr sz="2300" spc="-165" dirty="0">
                  <a:solidFill>
                    <a:srgbClr val="FFFFFF"/>
                  </a:solidFill>
                  <a:latin typeface="Trebuchet MS"/>
                  <a:cs typeface="Trebuchet MS"/>
                </a:rPr>
                <a:t>1</a:t>
              </a:r>
              <a:endParaRPr sz="2300" dirty="0">
                <a:latin typeface="Trebuchet MS"/>
                <a:cs typeface="Trebuchet M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162800" y="3412822"/>
            <a:ext cx="100584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spcAft>
                <a:spcPts val="0"/>
              </a:spcAft>
              <a:tabLst>
                <a:tab pos="180340" algn="l"/>
              </a:tabLst>
            </a:pPr>
            <a:r>
              <a:rPr lang="ru-RU" sz="28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современных средств сохранения здоровья в условиях школы, формирование эмоционального интеллекта всех участников образовательного процесса. 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4746501" y="4950608"/>
            <a:ext cx="714375" cy="619125"/>
            <a:chOff x="12745630" y="3150575"/>
            <a:chExt cx="714375" cy="619125"/>
          </a:xfrm>
        </p:grpSpPr>
        <p:sp>
          <p:nvSpPr>
            <p:cNvPr id="15" name="object 15"/>
            <p:cNvSpPr/>
            <p:nvPr/>
          </p:nvSpPr>
          <p:spPr>
            <a:xfrm>
              <a:off x="12745630" y="3150575"/>
              <a:ext cx="714375" cy="619125"/>
            </a:xfrm>
            <a:custGeom>
              <a:avLst/>
              <a:gdLst/>
              <a:ahLst/>
              <a:cxnLst/>
              <a:rect l="l" t="t" r="r" b="b"/>
              <a:pathLst>
                <a:path w="714375" h="619125">
                  <a:moveTo>
                    <a:pt x="178593" y="0"/>
                  </a:moveTo>
                  <a:lnTo>
                    <a:pt x="535781" y="0"/>
                  </a:lnTo>
                  <a:lnTo>
                    <a:pt x="714374" y="309536"/>
                  </a:lnTo>
                  <a:lnTo>
                    <a:pt x="535781" y="619072"/>
                  </a:lnTo>
                  <a:lnTo>
                    <a:pt x="178593" y="619072"/>
                  </a:lnTo>
                  <a:lnTo>
                    <a:pt x="0" y="309536"/>
                  </a:lnTo>
                  <a:lnTo>
                    <a:pt x="178593" y="0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12934601" y="3253083"/>
              <a:ext cx="337185" cy="37846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230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0</a:t>
              </a:r>
              <a:r>
                <a:rPr sz="2300" spc="-35" dirty="0">
                  <a:solidFill>
                    <a:srgbClr val="FFFFFF"/>
                  </a:solidFill>
                  <a:latin typeface="Trebuchet MS"/>
                  <a:cs typeface="Trebuchet MS"/>
                </a:rPr>
                <a:t>2</a:t>
              </a:r>
              <a:endParaRPr sz="2300" dirty="0">
                <a:latin typeface="Trebuchet MS"/>
                <a:cs typeface="Trebuchet MS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581400" y="6176756"/>
            <a:ext cx="714375" cy="619125"/>
            <a:chOff x="12614386" y="5127067"/>
            <a:chExt cx="714375" cy="619125"/>
          </a:xfrm>
        </p:grpSpPr>
        <p:sp>
          <p:nvSpPr>
            <p:cNvPr id="18" name="object 18"/>
            <p:cNvSpPr/>
            <p:nvPr/>
          </p:nvSpPr>
          <p:spPr>
            <a:xfrm>
              <a:off x="12614386" y="5127067"/>
              <a:ext cx="714375" cy="619125"/>
            </a:xfrm>
            <a:custGeom>
              <a:avLst/>
              <a:gdLst/>
              <a:ahLst/>
              <a:cxnLst/>
              <a:rect l="l" t="t" r="r" b="b"/>
              <a:pathLst>
                <a:path w="714375" h="619125">
                  <a:moveTo>
                    <a:pt x="178593" y="0"/>
                  </a:moveTo>
                  <a:lnTo>
                    <a:pt x="535781" y="0"/>
                  </a:lnTo>
                  <a:lnTo>
                    <a:pt x="714374" y="309536"/>
                  </a:lnTo>
                  <a:lnTo>
                    <a:pt x="535781" y="619072"/>
                  </a:lnTo>
                  <a:lnTo>
                    <a:pt x="178593" y="619072"/>
                  </a:lnTo>
                  <a:lnTo>
                    <a:pt x="0" y="309536"/>
                  </a:lnTo>
                  <a:lnTo>
                    <a:pt x="178593" y="0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12827133" y="5215755"/>
              <a:ext cx="338455" cy="37846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230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0</a:t>
              </a:r>
              <a:r>
                <a:rPr sz="2300" spc="-30" dirty="0">
                  <a:solidFill>
                    <a:srgbClr val="FFFFFF"/>
                  </a:solidFill>
                  <a:latin typeface="Trebuchet MS"/>
                  <a:cs typeface="Trebuchet MS"/>
                </a:rPr>
                <a:t>3</a:t>
              </a:r>
              <a:endParaRPr sz="2300" dirty="0">
                <a:latin typeface="Trebuchet MS"/>
                <a:cs typeface="Trebuchet MS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286000" y="7646275"/>
            <a:ext cx="714375" cy="619125"/>
            <a:chOff x="12638593" y="6068000"/>
            <a:chExt cx="714375" cy="619125"/>
          </a:xfrm>
        </p:grpSpPr>
        <p:sp>
          <p:nvSpPr>
            <p:cNvPr id="21" name="object 21"/>
            <p:cNvSpPr/>
            <p:nvPr/>
          </p:nvSpPr>
          <p:spPr>
            <a:xfrm>
              <a:off x="12638593" y="6068000"/>
              <a:ext cx="714375" cy="619125"/>
            </a:xfrm>
            <a:custGeom>
              <a:avLst/>
              <a:gdLst/>
              <a:ahLst/>
              <a:cxnLst/>
              <a:rect l="l" t="t" r="r" b="b"/>
              <a:pathLst>
                <a:path w="714375" h="619125">
                  <a:moveTo>
                    <a:pt x="178593" y="0"/>
                  </a:moveTo>
                  <a:lnTo>
                    <a:pt x="535781" y="0"/>
                  </a:lnTo>
                  <a:lnTo>
                    <a:pt x="714374" y="309536"/>
                  </a:lnTo>
                  <a:lnTo>
                    <a:pt x="535781" y="619072"/>
                  </a:lnTo>
                  <a:lnTo>
                    <a:pt x="178593" y="619072"/>
                  </a:lnTo>
                  <a:lnTo>
                    <a:pt x="0" y="309536"/>
                  </a:lnTo>
                  <a:lnTo>
                    <a:pt x="178593" y="0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12821277" y="6170509"/>
              <a:ext cx="349885" cy="37846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230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0</a:t>
              </a:r>
              <a:r>
                <a:rPr sz="2300" spc="65" dirty="0">
                  <a:solidFill>
                    <a:srgbClr val="FFFFFF"/>
                  </a:solidFill>
                  <a:latin typeface="Trebuchet MS"/>
                  <a:cs typeface="Trebuchet MS"/>
                </a:rPr>
                <a:t>4</a:t>
              </a:r>
              <a:endParaRPr sz="2300" dirty="0">
                <a:latin typeface="Trebuchet MS"/>
                <a:cs typeface="Trebuchet MS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269555" y="8955329"/>
            <a:ext cx="816100" cy="718527"/>
            <a:chOff x="12638593" y="7022751"/>
            <a:chExt cx="714375" cy="619125"/>
          </a:xfrm>
        </p:grpSpPr>
        <p:sp>
          <p:nvSpPr>
            <p:cNvPr id="24" name="object 24"/>
            <p:cNvSpPr/>
            <p:nvPr/>
          </p:nvSpPr>
          <p:spPr>
            <a:xfrm>
              <a:off x="12638593" y="7022751"/>
              <a:ext cx="714375" cy="619125"/>
            </a:xfrm>
            <a:custGeom>
              <a:avLst/>
              <a:gdLst/>
              <a:ahLst/>
              <a:cxnLst/>
              <a:rect l="l" t="t" r="r" b="b"/>
              <a:pathLst>
                <a:path w="714375" h="619125">
                  <a:moveTo>
                    <a:pt x="178593" y="0"/>
                  </a:moveTo>
                  <a:lnTo>
                    <a:pt x="535781" y="0"/>
                  </a:lnTo>
                  <a:lnTo>
                    <a:pt x="714374" y="309536"/>
                  </a:lnTo>
                  <a:lnTo>
                    <a:pt x="535781" y="619072"/>
                  </a:lnTo>
                  <a:lnTo>
                    <a:pt x="178593" y="619072"/>
                  </a:lnTo>
                  <a:lnTo>
                    <a:pt x="0" y="309536"/>
                  </a:lnTo>
                  <a:lnTo>
                    <a:pt x="178593" y="0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12825669" y="7125258"/>
              <a:ext cx="340995" cy="37846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230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0</a:t>
              </a:r>
              <a:r>
                <a:rPr sz="2300" spc="-5" dirty="0">
                  <a:solidFill>
                    <a:srgbClr val="FFFFFF"/>
                  </a:solidFill>
                  <a:latin typeface="Trebuchet MS"/>
                  <a:cs typeface="Trebuchet MS"/>
                </a:rPr>
                <a:t>5</a:t>
              </a:r>
              <a:endParaRPr sz="2300" dirty="0">
                <a:latin typeface="Trebuchet MS"/>
                <a:cs typeface="Trebuchet MS"/>
              </a:endParaRPr>
            </a:p>
          </p:txBody>
        </p:sp>
      </p:grpSp>
      <p:sp>
        <p:nvSpPr>
          <p:cNvPr id="45" name="object 14"/>
          <p:cNvSpPr txBox="1"/>
          <p:nvPr/>
        </p:nvSpPr>
        <p:spPr>
          <a:xfrm>
            <a:off x="6395844" y="5053219"/>
            <a:ext cx="838825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spcAft>
                <a:spcPts val="0"/>
              </a:spcAft>
              <a:tabLst>
                <a:tab pos="180340" algn="l"/>
              </a:tabLs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условий для построения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здоровьесберегающей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среды.</a:t>
            </a:r>
          </a:p>
        </p:txBody>
      </p:sp>
      <p:sp>
        <p:nvSpPr>
          <p:cNvPr id="49" name="object 14"/>
          <p:cNvSpPr txBox="1"/>
          <p:nvPr/>
        </p:nvSpPr>
        <p:spPr>
          <a:xfrm>
            <a:off x="4746501" y="6176756"/>
            <a:ext cx="105170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tabLst>
                <a:tab pos="180340" algn="l"/>
              </a:tabLs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Распространение передового опыта успешных механизмов управления образовательных систем.</a:t>
            </a:r>
          </a:p>
        </p:txBody>
      </p:sp>
      <p:sp>
        <p:nvSpPr>
          <p:cNvPr id="50" name="object 14"/>
          <p:cNvSpPr txBox="1"/>
          <p:nvPr/>
        </p:nvSpPr>
        <p:spPr>
          <a:xfrm>
            <a:off x="3429000" y="7646275"/>
            <a:ext cx="121920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tabLst>
                <a:tab pos="180340" algn="l"/>
              </a:tabLs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на базе МБОУ СОШ № 37 г. Ставрополя центра культурного роста и развития компетенций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века.</a:t>
            </a:r>
          </a:p>
        </p:txBody>
      </p:sp>
      <p:sp>
        <p:nvSpPr>
          <p:cNvPr id="51" name="object 14"/>
          <p:cNvSpPr txBox="1"/>
          <p:nvPr/>
        </p:nvSpPr>
        <p:spPr>
          <a:xfrm>
            <a:off x="2402031" y="8993992"/>
            <a:ext cx="1312717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tabLst>
                <a:tab pos="180340" algn="l"/>
              </a:tabLs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методических рекомендаций по реализации модели.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5999" y="265286"/>
            <a:ext cx="8385809" cy="298158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 marR="5080">
              <a:lnSpc>
                <a:spcPts val="10950"/>
              </a:lnSpc>
              <a:spcBef>
                <a:spcPts val="1250"/>
              </a:spcBef>
            </a:pPr>
            <a:r>
              <a:rPr lang="ru-RU" sz="11500" kern="1200" spc="35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  <a:ea typeface="+mn-ea"/>
              </a:rPr>
              <a:t>ЗНАНИЯ И НАВЫКИ</a:t>
            </a:r>
            <a:endParaRPr sz="11500" kern="1200" spc="35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  <a:ea typeface="+mn-e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671593" y="2362128"/>
            <a:ext cx="6616700" cy="7925434"/>
            <a:chOff x="11671593" y="2362128"/>
            <a:chExt cx="6616700" cy="7925434"/>
          </a:xfrm>
        </p:grpSpPr>
        <p:sp>
          <p:nvSpPr>
            <p:cNvPr id="7" name="object 7"/>
            <p:cNvSpPr/>
            <p:nvPr/>
          </p:nvSpPr>
          <p:spPr>
            <a:xfrm>
              <a:off x="11671593" y="9497019"/>
              <a:ext cx="2305685" cy="790575"/>
            </a:xfrm>
            <a:custGeom>
              <a:avLst/>
              <a:gdLst/>
              <a:ahLst/>
              <a:cxnLst/>
              <a:rect l="l" t="t" r="r" b="b"/>
              <a:pathLst>
                <a:path w="2305684" h="790575">
                  <a:moveTo>
                    <a:pt x="2305376" y="789980"/>
                  </a:moveTo>
                  <a:lnTo>
                    <a:pt x="0" y="789980"/>
                  </a:lnTo>
                  <a:lnTo>
                    <a:pt x="455913" y="0"/>
                  </a:lnTo>
                  <a:lnTo>
                    <a:pt x="1849528" y="0"/>
                  </a:lnTo>
                  <a:lnTo>
                    <a:pt x="2305376" y="789980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822945" y="7130474"/>
              <a:ext cx="3942715" cy="3156585"/>
            </a:xfrm>
            <a:custGeom>
              <a:avLst/>
              <a:gdLst/>
              <a:ahLst/>
              <a:cxnLst/>
              <a:rect l="l" t="t" r="r" b="b"/>
              <a:pathLst>
                <a:path w="3942715" h="3156584">
                  <a:moveTo>
                    <a:pt x="3942133" y="3156525"/>
                  </a:moveTo>
                  <a:lnTo>
                    <a:pt x="1153504" y="3156525"/>
                  </a:lnTo>
                  <a:lnTo>
                    <a:pt x="469775" y="1971844"/>
                  </a:lnTo>
                  <a:lnTo>
                    <a:pt x="0" y="1159322"/>
                  </a:lnTo>
                  <a:lnTo>
                    <a:pt x="670474" y="0"/>
                  </a:lnTo>
                  <a:lnTo>
                    <a:pt x="2119489" y="0"/>
                  </a:lnTo>
                  <a:lnTo>
                    <a:pt x="2548285" y="741500"/>
                  </a:lnTo>
                  <a:lnTo>
                    <a:pt x="2548605" y="741500"/>
                  </a:lnTo>
                  <a:lnTo>
                    <a:pt x="3487026" y="2366544"/>
                  </a:lnTo>
                  <a:lnTo>
                    <a:pt x="3488040" y="2366544"/>
                  </a:lnTo>
                  <a:lnTo>
                    <a:pt x="3744926" y="2813066"/>
                  </a:lnTo>
                  <a:lnTo>
                    <a:pt x="3744724" y="2813168"/>
                  </a:lnTo>
                  <a:lnTo>
                    <a:pt x="3942133" y="3156525"/>
                  </a:lnTo>
                  <a:close/>
                </a:path>
                <a:path w="3942715" h="3156584">
                  <a:moveTo>
                    <a:pt x="2548605" y="741500"/>
                  </a:moveTo>
                  <a:lnTo>
                    <a:pt x="2548285" y="741500"/>
                  </a:lnTo>
                  <a:lnTo>
                    <a:pt x="2548488" y="741297"/>
                  </a:lnTo>
                  <a:lnTo>
                    <a:pt x="2548605" y="741500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612810" y="7130474"/>
              <a:ext cx="2675255" cy="3156585"/>
            </a:xfrm>
            <a:custGeom>
              <a:avLst/>
              <a:gdLst/>
              <a:ahLst/>
              <a:cxnLst/>
              <a:rect l="l" t="t" r="r" b="b"/>
              <a:pathLst>
                <a:path w="2675255" h="3156584">
                  <a:moveTo>
                    <a:pt x="2675189" y="3156525"/>
                  </a:moveTo>
                  <a:lnTo>
                    <a:pt x="1155172" y="3156525"/>
                  </a:lnTo>
                  <a:lnTo>
                    <a:pt x="698581" y="2366544"/>
                  </a:lnTo>
                  <a:lnTo>
                    <a:pt x="698175" y="2366544"/>
                  </a:lnTo>
                  <a:lnTo>
                    <a:pt x="0" y="1159322"/>
                  </a:lnTo>
                  <a:lnTo>
                    <a:pt x="670473" y="0"/>
                  </a:lnTo>
                  <a:lnTo>
                    <a:pt x="2119489" y="0"/>
                  </a:lnTo>
                  <a:lnTo>
                    <a:pt x="2514629" y="683289"/>
                  </a:lnTo>
                  <a:lnTo>
                    <a:pt x="2518359" y="683289"/>
                  </a:lnTo>
                  <a:lnTo>
                    <a:pt x="2675189" y="955458"/>
                  </a:lnTo>
                  <a:lnTo>
                    <a:pt x="2675189" y="3156525"/>
                  </a:lnTo>
                  <a:close/>
                </a:path>
                <a:path w="2675255" h="3156584">
                  <a:moveTo>
                    <a:pt x="2518359" y="683289"/>
                  </a:moveTo>
                  <a:lnTo>
                    <a:pt x="2514629" y="683289"/>
                  </a:lnTo>
                  <a:lnTo>
                    <a:pt x="2517366" y="681565"/>
                  </a:lnTo>
                  <a:lnTo>
                    <a:pt x="2518359" y="683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796028" y="4728673"/>
              <a:ext cx="2790190" cy="2417445"/>
            </a:xfrm>
            <a:custGeom>
              <a:avLst/>
              <a:gdLst/>
              <a:ahLst/>
              <a:cxnLst/>
              <a:rect l="l" t="t" r="r" b="b"/>
              <a:pathLst>
                <a:path w="2790190" h="2417445">
                  <a:moveTo>
                    <a:pt x="2091790" y="2416979"/>
                  </a:moveTo>
                  <a:lnTo>
                    <a:pt x="698175" y="2416979"/>
                  </a:lnTo>
                  <a:lnTo>
                    <a:pt x="0" y="1209757"/>
                  </a:lnTo>
                  <a:lnTo>
                    <a:pt x="698175" y="0"/>
                  </a:lnTo>
                  <a:lnTo>
                    <a:pt x="2091790" y="0"/>
                  </a:lnTo>
                  <a:lnTo>
                    <a:pt x="2789864" y="1209757"/>
                  </a:lnTo>
                  <a:lnTo>
                    <a:pt x="2091790" y="2416979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89643" y="2362128"/>
              <a:ext cx="4098925" cy="4781550"/>
            </a:xfrm>
            <a:custGeom>
              <a:avLst/>
              <a:gdLst/>
              <a:ahLst/>
              <a:cxnLst/>
              <a:rect l="l" t="t" r="r" b="b"/>
              <a:pathLst>
                <a:path w="4098925" h="4781550">
                  <a:moveTo>
                    <a:pt x="3489178" y="4781549"/>
                  </a:moveTo>
                  <a:lnTo>
                    <a:pt x="2090652" y="4781549"/>
                  </a:lnTo>
                  <a:lnTo>
                    <a:pt x="955280" y="2813067"/>
                  </a:lnTo>
                  <a:lnTo>
                    <a:pt x="469775" y="1971845"/>
                  </a:lnTo>
                  <a:lnTo>
                    <a:pt x="0" y="1159323"/>
                  </a:lnTo>
                  <a:lnTo>
                    <a:pt x="670474" y="0"/>
                  </a:lnTo>
                  <a:lnTo>
                    <a:pt x="2119489" y="0"/>
                  </a:lnTo>
                  <a:lnTo>
                    <a:pt x="2548285" y="741501"/>
                  </a:lnTo>
                  <a:lnTo>
                    <a:pt x="2548605" y="741501"/>
                  </a:lnTo>
                  <a:lnTo>
                    <a:pt x="3487026" y="2366545"/>
                  </a:lnTo>
                  <a:lnTo>
                    <a:pt x="3488040" y="2366545"/>
                  </a:lnTo>
                  <a:lnTo>
                    <a:pt x="3744926" y="2813067"/>
                  </a:lnTo>
                  <a:lnTo>
                    <a:pt x="3744724" y="2813168"/>
                  </a:lnTo>
                  <a:lnTo>
                    <a:pt x="4098356" y="3428247"/>
                  </a:lnTo>
                  <a:lnTo>
                    <a:pt x="4098356" y="3724068"/>
                  </a:lnTo>
                  <a:lnTo>
                    <a:pt x="3489178" y="4781549"/>
                  </a:lnTo>
                  <a:close/>
                </a:path>
                <a:path w="4098925" h="4781550">
                  <a:moveTo>
                    <a:pt x="2548605" y="741501"/>
                  </a:moveTo>
                  <a:lnTo>
                    <a:pt x="2548285" y="741501"/>
                  </a:lnTo>
                  <a:lnTo>
                    <a:pt x="2548488" y="741298"/>
                  </a:lnTo>
                  <a:lnTo>
                    <a:pt x="2548605" y="741501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979507" y="2362128"/>
              <a:ext cx="1308735" cy="3422015"/>
            </a:xfrm>
            <a:custGeom>
              <a:avLst/>
              <a:gdLst/>
              <a:ahLst/>
              <a:cxnLst/>
              <a:rect l="l" t="t" r="r" b="b"/>
              <a:pathLst>
                <a:path w="1308734" h="3422015">
                  <a:moveTo>
                    <a:pt x="1308491" y="3421793"/>
                  </a:moveTo>
                  <a:lnTo>
                    <a:pt x="698581" y="2366545"/>
                  </a:lnTo>
                  <a:lnTo>
                    <a:pt x="698175" y="2366545"/>
                  </a:lnTo>
                  <a:lnTo>
                    <a:pt x="0" y="1159323"/>
                  </a:lnTo>
                  <a:lnTo>
                    <a:pt x="670474" y="0"/>
                  </a:lnTo>
                  <a:lnTo>
                    <a:pt x="1308491" y="0"/>
                  </a:lnTo>
                  <a:lnTo>
                    <a:pt x="1308491" y="34217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9"/>
          <p:cNvSpPr txBox="1">
            <a:spLocks/>
          </p:cNvSpPr>
          <p:nvPr/>
        </p:nvSpPr>
        <p:spPr>
          <a:xfrm>
            <a:off x="1210642" y="3429164"/>
            <a:ext cx="3124200" cy="74571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понимание</a:t>
            </a:r>
            <a:r>
              <a:rPr lang="ru-RU" sz="2400" dirty="0">
                <a:solidFill>
                  <a:schemeClr val="bg1"/>
                </a:solidFill>
              </a:rPr>
              <a:t>, анализ и интерпретация </a:t>
            </a:r>
            <a:r>
              <a:rPr lang="ru-RU" sz="2400" dirty="0" smtClean="0">
                <a:solidFill>
                  <a:schemeClr val="bg1"/>
                </a:solidFill>
              </a:rPr>
              <a:t>задачи </a:t>
            </a:r>
            <a:endParaRPr lang="ru-RU" sz="2400" kern="0" spc="80" dirty="0">
              <a:solidFill>
                <a:schemeClr val="bg1"/>
              </a:solidFill>
            </a:endParaRPr>
          </a:p>
        </p:txBody>
      </p:sp>
      <p:sp>
        <p:nvSpPr>
          <p:cNvPr id="14" name="object 7"/>
          <p:cNvSpPr/>
          <p:nvPr/>
        </p:nvSpPr>
        <p:spPr>
          <a:xfrm>
            <a:off x="370156" y="3537084"/>
            <a:ext cx="504824" cy="388859"/>
          </a:xfrm>
          <a:custGeom>
            <a:avLst/>
            <a:gdLst/>
            <a:ahLst/>
            <a:cxnLst/>
            <a:rect l="l" t="t" r="r" b="b"/>
            <a:pathLst>
              <a:path w="714375" h="619125">
                <a:moveTo>
                  <a:pt x="178593" y="0"/>
                </a:moveTo>
                <a:lnTo>
                  <a:pt x="535781" y="0"/>
                </a:lnTo>
                <a:lnTo>
                  <a:pt x="714374" y="309536"/>
                </a:lnTo>
                <a:lnTo>
                  <a:pt x="535781" y="619072"/>
                </a:lnTo>
                <a:lnTo>
                  <a:pt x="178593" y="619072"/>
                </a:lnTo>
                <a:lnTo>
                  <a:pt x="0" y="309536"/>
                </a:lnTo>
                <a:lnTo>
                  <a:pt x="178593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 txBox="1">
            <a:spLocks/>
          </p:cNvSpPr>
          <p:nvPr/>
        </p:nvSpPr>
        <p:spPr>
          <a:xfrm>
            <a:off x="1254590" y="6653137"/>
            <a:ext cx="3132513" cy="222304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выделение </a:t>
            </a:r>
            <a:r>
              <a:rPr lang="ru-RU" sz="2400" dirty="0">
                <a:solidFill>
                  <a:schemeClr val="bg1"/>
                </a:solidFill>
              </a:rPr>
              <a:t>противоречий отношения субъектов к миссии человека в </a:t>
            </a:r>
            <a:r>
              <a:rPr lang="ru-RU" sz="2400" dirty="0" err="1">
                <a:solidFill>
                  <a:schemeClr val="bg1"/>
                </a:solidFill>
              </a:rPr>
              <a:t>здоровьесберегающей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среде</a:t>
            </a:r>
            <a:endParaRPr lang="ru-RU" sz="2400" kern="0" spc="80" dirty="0">
              <a:solidFill>
                <a:schemeClr val="bg1"/>
              </a:solidFill>
            </a:endParaRPr>
          </a:p>
        </p:txBody>
      </p:sp>
      <p:sp>
        <p:nvSpPr>
          <p:cNvPr id="16" name="object 7"/>
          <p:cNvSpPr/>
          <p:nvPr/>
        </p:nvSpPr>
        <p:spPr>
          <a:xfrm>
            <a:off x="505468" y="6754818"/>
            <a:ext cx="504824" cy="388859"/>
          </a:xfrm>
          <a:custGeom>
            <a:avLst/>
            <a:gdLst/>
            <a:ahLst/>
            <a:cxnLst/>
            <a:rect l="l" t="t" r="r" b="b"/>
            <a:pathLst>
              <a:path w="714375" h="619125">
                <a:moveTo>
                  <a:pt x="178593" y="0"/>
                </a:moveTo>
                <a:lnTo>
                  <a:pt x="535781" y="0"/>
                </a:lnTo>
                <a:lnTo>
                  <a:pt x="714374" y="309536"/>
                </a:lnTo>
                <a:lnTo>
                  <a:pt x="535781" y="619072"/>
                </a:lnTo>
                <a:lnTo>
                  <a:pt x="178593" y="619072"/>
                </a:lnTo>
                <a:lnTo>
                  <a:pt x="0" y="309536"/>
                </a:lnTo>
                <a:lnTo>
                  <a:pt x="178593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 txBox="1">
            <a:spLocks/>
          </p:cNvSpPr>
          <p:nvPr/>
        </p:nvSpPr>
        <p:spPr>
          <a:xfrm>
            <a:off x="7269574" y="3490294"/>
            <a:ext cx="3124200" cy="111504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выбор </a:t>
            </a:r>
            <a:r>
              <a:rPr lang="ru-RU" sz="2400" dirty="0">
                <a:solidFill>
                  <a:schemeClr val="bg1"/>
                </a:solidFill>
              </a:rPr>
              <a:t>и применение вариантов для решения комплексных </a:t>
            </a:r>
            <a:r>
              <a:rPr lang="ru-RU" sz="2400" dirty="0" smtClean="0">
                <a:solidFill>
                  <a:schemeClr val="bg1"/>
                </a:solidFill>
              </a:rPr>
              <a:t>задач</a:t>
            </a:r>
            <a:endParaRPr lang="ru-RU" sz="2400" kern="0" spc="80" dirty="0">
              <a:solidFill>
                <a:schemeClr val="bg1"/>
              </a:solidFill>
            </a:endParaRPr>
          </a:p>
        </p:txBody>
      </p:sp>
      <p:sp>
        <p:nvSpPr>
          <p:cNvPr id="18" name="object 7"/>
          <p:cNvSpPr/>
          <p:nvPr/>
        </p:nvSpPr>
        <p:spPr>
          <a:xfrm>
            <a:off x="6642531" y="3553085"/>
            <a:ext cx="504824" cy="388859"/>
          </a:xfrm>
          <a:custGeom>
            <a:avLst/>
            <a:gdLst/>
            <a:ahLst/>
            <a:cxnLst/>
            <a:rect l="l" t="t" r="r" b="b"/>
            <a:pathLst>
              <a:path w="714375" h="619125">
                <a:moveTo>
                  <a:pt x="178593" y="0"/>
                </a:moveTo>
                <a:lnTo>
                  <a:pt x="535781" y="0"/>
                </a:lnTo>
                <a:lnTo>
                  <a:pt x="714374" y="309536"/>
                </a:lnTo>
                <a:lnTo>
                  <a:pt x="535781" y="619072"/>
                </a:lnTo>
                <a:lnTo>
                  <a:pt x="178593" y="619072"/>
                </a:lnTo>
                <a:lnTo>
                  <a:pt x="0" y="309536"/>
                </a:lnTo>
                <a:lnTo>
                  <a:pt x="178593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9"/>
          <p:cNvSpPr txBox="1">
            <a:spLocks/>
          </p:cNvSpPr>
          <p:nvPr/>
        </p:nvSpPr>
        <p:spPr>
          <a:xfrm>
            <a:off x="9733689" y="4942284"/>
            <a:ext cx="3124200" cy="74571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креативное </a:t>
            </a:r>
            <a:r>
              <a:rPr lang="ru-RU" sz="2400" dirty="0">
                <a:solidFill>
                  <a:schemeClr val="bg1"/>
                </a:solidFill>
              </a:rPr>
              <a:t>мышление, </a:t>
            </a:r>
            <a:r>
              <a:rPr lang="ru-RU" sz="2400" dirty="0" smtClean="0">
                <a:solidFill>
                  <a:schemeClr val="bg1"/>
                </a:solidFill>
              </a:rPr>
              <a:t>изобретательность</a:t>
            </a:r>
            <a:endParaRPr lang="ru-RU" sz="2400" kern="0" spc="80" dirty="0">
              <a:solidFill>
                <a:schemeClr val="bg1"/>
              </a:solidFill>
            </a:endParaRPr>
          </a:p>
        </p:txBody>
      </p:sp>
      <p:sp>
        <p:nvSpPr>
          <p:cNvPr id="20" name="object 7"/>
          <p:cNvSpPr/>
          <p:nvPr/>
        </p:nvSpPr>
        <p:spPr>
          <a:xfrm>
            <a:off x="4981042" y="6380738"/>
            <a:ext cx="504824" cy="388859"/>
          </a:xfrm>
          <a:custGeom>
            <a:avLst/>
            <a:gdLst/>
            <a:ahLst/>
            <a:cxnLst/>
            <a:rect l="l" t="t" r="r" b="b"/>
            <a:pathLst>
              <a:path w="714375" h="619125">
                <a:moveTo>
                  <a:pt x="178593" y="0"/>
                </a:moveTo>
                <a:lnTo>
                  <a:pt x="535781" y="0"/>
                </a:lnTo>
                <a:lnTo>
                  <a:pt x="714374" y="309536"/>
                </a:lnTo>
                <a:lnTo>
                  <a:pt x="535781" y="619072"/>
                </a:lnTo>
                <a:lnTo>
                  <a:pt x="178593" y="619072"/>
                </a:lnTo>
                <a:lnTo>
                  <a:pt x="0" y="309536"/>
                </a:lnTo>
                <a:lnTo>
                  <a:pt x="178593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/>
          <p:cNvSpPr txBox="1">
            <a:spLocks/>
          </p:cNvSpPr>
          <p:nvPr/>
        </p:nvSpPr>
        <p:spPr>
          <a:xfrm>
            <a:off x="11547618" y="2186674"/>
            <a:ext cx="3124200" cy="185371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системное </a:t>
            </a:r>
            <a:r>
              <a:rPr lang="ru-RU" sz="2400" dirty="0">
                <a:solidFill>
                  <a:schemeClr val="bg1"/>
                </a:solidFill>
              </a:rPr>
              <a:t>мышление, понимание и интерпретация эстетики </a:t>
            </a:r>
            <a:r>
              <a:rPr lang="ru-RU" sz="2400" dirty="0" smtClean="0">
                <a:solidFill>
                  <a:schemeClr val="bg1"/>
                </a:solidFill>
              </a:rPr>
              <a:t>закономерностей</a:t>
            </a:r>
            <a:endParaRPr lang="ru-RU" sz="2400" kern="0" spc="80" dirty="0">
              <a:solidFill>
                <a:schemeClr val="bg1"/>
              </a:solidFill>
            </a:endParaRPr>
          </a:p>
        </p:txBody>
      </p:sp>
      <p:sp>
        <p:nvSpPr>
          <p:cNvPr id="22" name="object 7"/>
          <p:cNvSpPr/>
          <p:nvPr/>
        </p:nvSpPr>
        <p:spPr>
          <a:xfrm>
            <a:off x="10857301" y="2348374"/>
            <a:ext cx="504824" cy="388859"/>
          </a:xfrm>
          <a:custGeom>
            <a:avLst/>
            <a:gdLst/>
            <a:ahLst/>
            <a:cxnLst/>
            <a:rect l="l" t="t" r="r" b="b"/>
            <a:pathLst>
              <a:path w="714375" h="619125">
                <a:moveTo>
                  <a:pt x="178593" y="0"/>
                </a:moveTo>
                <a:lnTo>
                  <a:pt x="535781" y="0"/>
                </a:lnTo>
                <a:lnTo>
                  <a:pt x="714374" y="309536"/>
                </a:lnTo>
                <a:lnTo>
                  <a:pt x="535781" y="619072"/>
                </a:lnTo>
                <a:lnTo>
                  <a:pt x="178593" y="619072"/>
                </a:lnTo>
                <a:lnTo>
                  <a:pt x="0" y="309536"/>
                </a:lnTo>
                <a:lnTo>
                  <a:pt x="178593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/>
          <p:cNvSpPr txBox="1">
            <a:spLocks/>
          </p:cNvSpPr>
          <p:nvPr/>
        </p:nvSpPr>
        <p:spPr>
          <a:xfrm>
            <a:off x="12649200" y="258259"/>
            <a:ext cx="4953000" cy="111504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"/>
              </a:spcBef>
            </a:pPr>
            <a:r>
              <a:rPr lang="ru-RU" sz="2400" dirty="0" err="1" smtClean="0">
                <a:solidFill>
                  <a:schemeClr val="bg1"/>
                </a:solidFill>
              </a:rPr>
              <a:t>саморегуляция</a:t>
            </a:r>
            <a:r>
              <a:rPr lang="ru-RU" sz="2400" dirty="0">
                <a:solidFill>
                  <a:schemeClr val="bg1"/>
                </a:solidFill>
              </a:rPr>
              <a:t>, самоконтроль, в том числе распознавание своих эмоций и управление ими</a:t>
            </a:r>
            <a:endParaRPr lang="ru-RU" sz="2400" kern="0" spc="80" dirty="0">
              <a:solidFill>
                <a:schemeClr val="bg1"/>
              </a:solidFill>
            </a:endParaRPr>
          </a:p>
        </p:txBody>
      </p:sp>
      <p:sp>
        <p:nvSpPr>
          <p:cNvPr id="24" name="object 7"/>
          <p:cNvSpPr/>
          <p:nvPr/>
        </p:nvSpPr>
        <p:spPr>
          <a:xfrm>
            <a:off x="6137707" y="8757714"/>
            <a:ext cx="504824" cy="388859"/>
          </a:xfrm>
          <a:custGeom>
            <a:avLst/>
            <a:gdLst/>
            <a:ahLst/>
            <a:cxnLst/>
            <a:rect l="l" t="t" r="r" b="b"/>
            <a:pathLst>
              <a:path w="714375" h="619125">
                <a:moveTo>
                  <a:pt x="178593" y="0"/>
                </a:moveTo>
                <a:lnTo>
                  <a:pt x="535781" y="0"/>
                </a:lnTo>
                <a:lnTo>
                  <a:pt x="714374" y="309536"/>
                </a:lnTo>
                <a:lnTo>
                  <a:pt x="535781" y="619072"/>
                </a:lnTo>
                <a:lnTo>
                  <a:pt x="178593" y="619072"/>
                </a:lnTo>
                <a:lnTo>
                  <a:pt x="0" y="309536"/>
                </a:lnTo>
                <a:lnTo>
                  <a:pt x="178593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9"/>
          <p:cNvSpPr txBox="1">
            <a:spLocks/>
          </p:cNvSpPr>
          <p:nvPr/>
        </p:nvSpPr>
        <p:spPr>
          <a:xfrm>
            <a:off x="6804438" y="8627759"/>
            <a:ext cx="4953000" cy="148438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"/>
              </a:spcBef>
            </a:pPr>
            <a:r>
              <a:rPr lang="ru-RU" sz="2400" dirty="0" err="1" smtClean="0">
                <a:solidFill>
                  <a:schemeClr val="bg1"/>
                </a:solidFill>
              </a:rPr>
              <a:t>кооперативность</a:t>
            </a:r>
            <a:r>
              <a:rPr lang="ru-RU" sz="2400" dirty="0">
                <a:solidFill>
                  <a:schemeClr val="bg1"/>
                </a:solidFill>
              </a:rPr>
              <a:t>, способность к сотрудничеству, совместной работе </a:t>
            </a: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том числе в роли лидера и в роли участника </a:t>
            </a:r>
            <a:r>
              <a:rPr lang="ru-RU" sz="2400" dirty="0" smtClean="0">
                <a:solidFill>
                  <a:schemeClr val="bg1"/>
                </a:solidFill>
              </a:rPr>
              <a:t>команды</a:t>
            </a:r>
            <a:endParaRPr lang="ru-RU" sz="2400" kern="0" spc="80" dirty="0">
              <a:solidFill>
                <a:schemeClr val="bg1"/>
              </a:solidFill>
            </a:endParaRPr>
          </a:p>
        </p:txBody>
      </p:sp>
      <p:sp>
        <p:nvSpPr>
          <p:cNvPr id="26" name="object 7"/>
          <p:cNvSpPr/>
          <p:nvPr/>
        </p:nvSpPr>
        <p:spPr>
          <a:xfrm>
            <a:off x="11925902" y="415800"/>
            <a:ext cx="504824" cy="388859"/>
          </a:xfrm>
          <a:custGeom>
            <a:avLst/>
            <a:gdLst/>
            <a:ahLst/>
            <a:cxnLst/>
            <a:rect l="l" t="t" r="r" b="b"/>
            <a:pathLst>
              <a:path w="714375" h="619125">
                <a:moveTo>
                  <a:pt x="178593" y="0"/>
                </a:moveTo>
                <a:lnTo>
                  <a:pt x="535781" y="0"/>
                </a:lnTo>
                <a:lnTo>
                  <a:pt x="714374" y="309536"/>
                </a:lnTo>
                <a:lnTo>
                  <a:pt x="535781" y="619072"/>
                </a:lnTo>
                <a:lnTo>
                  <a:pt x="178593" y="619072"/>
                </a:lnTo>
                <a:lnTo>
                  <a:pt x="0" y="309536"/>
                </a:lnTo>
                <a:lnTo>
                  <a:pt x="178593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9"/>
          <p:cNvSpPr txBox="1">
            <a:spLocks/>
          </p:cNvSpPr>
          <p:nvPr/>
        </p:nvSpPr>
        <p:spPr>
          <a:xfrm>
            <a:off x="5652473" y="6264478"/>
            <a:ext cx="4953000" cy="148438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самоорганизация </a:t>
            </a:r>
            <a:r>
              <a:rPr lang="ru-RU" sz="2400" dirty="0">
                <a:solidFill>
                  <a:schemeClr val="bg1"/>
                </a:solidFill>
              </a:rPr>
              <a:t>- способность человека рефлексивно относиться к своей деятельности, мобилизовать себя на выполнение задач</a:t>
            </a:r>
            <a:endParaRPr lang="ru-RU" sz="2400" kern="0" spc="80" dirty="0">
              <a:solidFill>
                <a:schemeClr val="bg1"/>
              </a:solidFill>
            </a:endParaRPr>
          </a:p>
        </p:txBody>
      </p:sp>
      <p:sp>
        <p:nvSpPr>
          <p:cNvPr id="28" name="object 7"/>
          <p:cNvSpPr/>
          <p:nvPr/>
        </p:nvSpPr>
        <p:spPr>
          <a:xfrm>
            <a:off x="9028526" y="5046051"/>
            <a:ext cx="504824" cy="388859"/>
          </a:xfrm>
          <a:custGeom>
            <a:avLst/>
            <a:gdLst/>
            <a:ahLst/>
            <a:cxnLst/>
            <a:rect l="l" t="t" r="r" b="b"/>
            <a:pathLst>
              <a:path w="714375" h="619125">
                <a:moveTo>
                  <a:pt x="178593" y="0"/>
                </a:moveTo>
                <a:lnTo>
                  <a:pt x="535781" y="0"/>
                </a:lnTo>
                <a:lnTo>
                  <a:pt x="714374" y="309536"/>
                </a:lnTo>
                <a:lnTo>
                  <a:pt x="535781" y="619072"/>
                </a:lnTo>
                <a:lnTo>
                  <a:pt x="178593" y="619072"/>
                </a:lnTo>
                <a:lnTo>
                  <a:pt x="0" y="309536"/>
                </a:lnTo>
                <a:lnTo>
                  <a:pt x="178593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9"/>
          <p:cNvSpPr txBox="1">
            <a:spLocks/>
          </p:cNvSpPr>
          <p:nvPr/>
        </p:nvSpPr>
        <p:spPr>
          <a:xfrm>
            <a:off x="2334066" y="4613580"/>
            <a:ext cx="4953000" cy="148438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5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готовность </a:t>
            </a:r>
            <a:r>
              <a:rPr lang="ru-RU" sz="2400" dirty="0">
                <a:solidFill>
                  <a:schemeClr val="bg1"/>
                </a:solidFill>
              </a:rPr>
              <a:t>самостоятельно решать задачи, связанные с поддержанием, укреплением и сохранением здоровья</a:t>
            </a:r>
            <a:endParaRPr lang="ru-RU" sz="2400" kern="0" spc="80" dirty="0">
              <a:solidFill>
                <a:schemeClr val="bg1"/>
              </a:solidFill>
            </a:endParaRPr>
          </a:p>
        </p:txBody>
      </p:sp>
      <p:sp>
        <p:nvSpPr>
          <p:cNvPr id="30" name="object 7"/>
          <p:cNvSpPr/>
          <p:nvPr/>
        </p:nvSpPr>
        <p:spPr>
          <a:xfrm>
            <a:off x="1676400" y="4724826"/>
            <a:ext cx="504824" cy="388859"/>
          </a:xfrm>
          <a:custGeom>
            <a:avLst/>
            <a:gdLst/>
            <a:ahLst/>
            <a:cxnLst/>
            <a:rect l="l" t="t" r="r" b="b"/>
            <a:pathLst>
              <a:path w="714375" h="619125">
                <a:moveTo>
                  <a:pt x="178593" y="0"/>
                </a:moveTo>
                <a:lnTo>
                  <a:pt x="535781" y="0"/>
                </a:lnTo>
                <a:lnTo>
                  <a:pt x="714374" y="309536"/>
                </a:lnTo>
                <a:lnTo>
                  <a:pt x="535781" y="619072"/>
                </a:lnTo>
                <a:lnTo>
                  <a:pt x="178593" y="619072"/>
                </a:lnTo>
                <a:lnTo>
                  <a:pt x="0" y="309536"/>
                </a:lnTo>
                <a:lnTo>
                  <a:pt x="178593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17672" y="1629001"/>
            <a:ext cx="571500" cy="447675"/>
          </a:xfrm>
          <a:custGeom>
            <a:avLst/>
            <a:gdLst/>
            <a:ahLst/>
            <a:cxnLst/>
            <a:rect l="l" t="t" r="r" b="b"/>
            <a:pathLst>
              <a:path w="342900" h="295275">
                <a:moveTo>
                  <a:pt x="85721" y="0"/>
                </a:moveTo>
                <a:lnTo>
                  <a:pt x="257163" y="0"/>
                </a:lnTo>
                <a:lnTo>
                  <a:pt x="342885" y="147637"/>
                </a:lnTo>
                <a:lnTo>
                  <a:pt x="257163" y="295274"/>
                </a:lnTo>
                <a:lnTo>
                  <a:pt x="85721" y="295274"/>
                </a:lnTo>
                <a:lnTo>
                  <a:pt x="0" y="147637"/>
                </a:lnTo>
                <a:lnTo>
                  <a:pt x="85721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1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1386" y="9515875"/>
            <a:ext cx="16924655" cy="771525"/>
          </a:xfrm>
          <a:custGeom>
            <a:avLst/>
            <a:gdLst/>
            <a:ahLst/>
            <a:cxnLst/>
            <a:rect l="l" t="t" r="r" b="b"/>
            <a:pathLst>
              <a:path w="16924655" h="771525">
                <a:moveTo>
                  <a:pt x="16924453" y="771123"/>
                </a:moveTo>
                <a:lnTo>
                  <a:pt x="0" y="771123"/>
                </a:lnTo>
                <a:lnTo>
                  <a:pt x="444896" y="0"/>
                </a:lnTo>
                <a:lnTo>
                  <a:pt x="16479556" y="0"/>
                </a:lnTo>
                <a:lnTo>
                  <a:pt x="16924453" y="771123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686800" y="294137"/>
            <a:ext cx="9091930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1500" b="1" spc="355" dirty="0" smtClean="0">
                <a:solidFill>
                  <a:srgbClr val="1736B1"/>
                </a:solidFill>
                <a:latin typeface="Snap ITC" panose="04040A07060A02020202" pitchFamily="82" charset="0"/>
                <a:cs typeface="Trebuchet MS"/>
              </a:rPr>
              <a:t>АЛГОРИТМ</a:t>
            </a:r>
            <a:endParaRPr sz="11500" b="1" spc="355" dirty="0">
              <a:solidFill>
                <a:srgbClr val="1736B1"/>
              </a:solidFill>
              <a:latin typeface="Snap ITC" panose="04040A07060A02020202" pitchFamily="82" charset="0"/>
              <a:cs typeface="Trebuchet MS"/>
            </a:endParaRPr>
          </a:p>
        </p:txBody>
      </p:sp>
      <p:sp>
        <p:nvSpPr>
          <p:cNvPr id="8" name="object 14"/>
          <p:cNvSpPr txBox="1"/>
          <p:nvPr/>
        </p:nvSpPr>
        <p:spPr>
          <a:xfrm>
            <a:off x="1524000" y="1590247"/>
            <a:ext cx="6400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spcAft>
                <a:spcPts val="0"/>
              </a:spcAft>
              <a:tabLst>
                <a:tab pos="180340" algn="l"/>
              </a:tabLst>
            </a:pPr>
            <a:r>
              <a:rPr lang="ru-RU" sz="28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Организационно-аналитический этап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1524000" y="3091545"/>
            <a:ext cx="571500" cy="447675"/>
          </a:xfrm>
          <a:custGeom>
            <a:avLst/>
            <a:gdLst/>
            <a:ahLst/>
            <a:cxnLst/>
            <a:rect l="l" t="t" r="r" b="b"/>
            <a:pathLst>
              <a:path w="342900" h="295275">
                <a:moveTo>
                  <a:pt x="85721" y="0"/>
                </a:moveTo>
                <a:lnTo>
                  <a:pt x="257163" y="0"/>
                </a:lnTo>
                <a:lnTo>
                  <a:pt x="342885" y="147637"/>
                </a:lnTo>
                <a:lnTo>
                  <a:pt x="257163" y="295274"/>
                </a:lnTo>
                <a:lnTo>
                  <a:pt x="85721" y="295274"/>
                </a:lnTo>
                <a:lnTo>
                  <a:pt x="0" y="147637"/>
                </a:lnTo>
                <a:lnTo>
                  <a:pt x="85721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2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" name="object 14"/>
          <p:cNvSpPr txBox="1"/>
          <p:nvPr/>
        </p:nvSpPr>
        <p:spPr>
          <a:xfrm>
            <a:off x="2494281" y="3119124"/>
            <a:ext cx="6400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spcAft>
                <a:spcPts val="0"/>
              </a:spcAft>
              <a:tabLst>
                <a:tab pos="180340" algn="l"/>
              </a:tabLst>
            </a:pPr>
            <a:r>
              <a:rPr lang="ru-RU" sz="28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Организационно-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</a:t>
            </a:r>
            <a:r>
              <a:rPr lang="ru-RU" sz="28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ский этап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ject 5"/>
          <p:cNvSpPr/>
          <p:nvPr/>
        </p:nvSpPr>
        <p:spPr>
          <a:xfrm>
            <a:off x="2743200" y="4648001"/>
            <a:ext cx="571500" cy="447675"/>
          </a:xfrm>
          <a:custGeom>
            <a:avLst/>
            <a:gdLst/>
            <a:ahLst/>
            <a:cxnLst/>
            <a:rect l="l" t="t" r="r" b="b"/>
            <a:pathLst>
              <a:path w="342900" h="295275">
                <a:moveTo>
                  <a:pt x="85721" y="0"/>
                </a:moveTo>
                <a:lnTo>
                  <a:pt x="257163" y="0"/>
                </a:lnTo>
                <a:lnTo>
                  <a:pt x="342885" y="147637"/>
                </a:lnTo>
                <a:lnTo>
                  <a:pt x="257163" y="295274"/>
                </a:lnTo>
                <a:lnTo>
                  <a:pt x="85721" y="295274"/>
                </a:lnTo>
                <a:lnTo>
                  <a:pt x="0" y="147637"/>
                </a:lnTo>
                <a:lnTo>
                  <a:pt x="85721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3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3694431" y="4678365"/>
            <a:ext cx="4572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spcAft>
                <a:spcPts val="0"/>
              </a:spcAft>
              <a:tabLst>
                <a:tab pos="180340" algn="l"/>
              </a:tabLst>
            </a:pPr>
            <a:r>
              <a:rPr lang="ru-RU" sz="28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Практический  этап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3679917" y="6205901"/>
            <a:ext cx="571500" cy="447675"/>
          </a:xfrm>
          <a:custGeom>
            <a:avLst/>
            <a:gdLst/>
            <a:ahLst/>
            <a:cxnLst/>
            <a:rect l="l" t="t" r="r" b="b"/>
            <a:pathLst>
              <a:path w="342900" h="295275">
                <a:moveTo>
                  <a:pt x="85721" y="0"/>
                </a:moveTo>
                <a:lnTo>
                  <a:pt x="257163" y="0"/>
                </a:lnTo>
                <a:lnTo>
                  <a:pt x="342885" y="147637"/>
                </a:lnTo>
                <a:lnTo>
                  <a:pt x="257163" y="295274"/>
                </a:lnTo>
                <a:lnTo>
                  <a:pt x="85721" y="295274"/>
                </a:lnTo>
                <a:lnTo>
                  <a:pt x="0" y="147637"/>
                </a:lnTo>
                <a:lnTo>
                  <a:pt x="85721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4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4572000" y="6205901"/>
            <a:ext cx="6400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spcAft>
                <a:spcPts val="0"/>
              </a:spcAft>
              <a:tabLst>
                <a:tab pos="180340" algn="l"/>
              </a:tabLst>
            </a:pPr>
            <a:r>
              <a:rPr lang="ru-RU" sz="28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Коррекционный  этап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5694681" y="7706223"/>
            <a:ext cx="6400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spcAft>
                <a:spcPts val="0"/>
              </a:spcAft>
              <a:tabLst>
                <a:tab pos="180340" algn="l"/>
              </a:tabLst>
            </a:pPr>
            <a:r>
              <a:rPr lang="ru-RU" sz="28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Презентация опыта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bject 5"/>
          <p:cNvSpPr/>
          <p:nvPr/>
        </p:nvSpPr>
        <p:spPr>
          <a:xfrm>
            <a:off x="4782958" y="7765142"/>
            <a:ext cx="571500" cy="447675"/>
          </a:xfrm>
          <a:custGeom>
            <a:avLst/>
            <a:gdLst/>
            <a:ahLst/>
            <a:cxnLst/>
            <a:rect l="l" t="t" r="r" b="b"/>
            <a:pathLst>
              <a:path w="342900" h="295275">
                <a:moveTo>
                  <a:pt x="85721" y="0"/>
                </a:moveTo>
                <a:lnTo>
                  <a:pt x="257163" y="0"/>
                </a:lnTo>
                <a:lnTo>
                  <a:pt x="342885" y="147637"/>
                </a:lnTo>
                <a:lnTo>
                  <a:pt x="257163" y="295274"/>
                </a:lnTo>
                <a:lnTo>
                  <a:pt x="85721" y="295274"/>
                </a:lnTo>
                <a:lnTo>
                  <a:pt x="0" y="147637"/>
                </a:lnTo>
                <a:lnTo>
                  <a:pt x="85721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5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3812404" y="2223816"/>
            <a:ext cx="1035322" cy="8382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743996" y="3701500"/>
            <a:ext cx="1035322" cy="8382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779318" y="5302324"/>
            <a:ext cx="1035322" cy="8382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477000" y="6785160"/>
            <a:ext cx="1035322" cy="8382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43" y="3942733"/>
            <a:ext cx="9320530" cy="48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9044" y="1028700"/>
            <a:ext cx="999490" cy="572135"/>
            <a:chOff x="1029044" y="1028700"/>
            <a:chExt cx="999490" cy="572135"/>
          </a:xfrm>
        </p:grpSpPr>
        <p:sp>
          <p:nvSpPr>
            <p:cNvPr id="3" name="object 3"/>
            <p:cNvSpPr/>
            <p:nvPr/>
          </p:nvSpPr>
          <p:spPr>
            <a:xfrm>
              <a:off x="1029044" y="1311725"/>
              <a:ext cx="333375" cy="289560"/>
            </a:xfrm>
            <a:custGeom>
              <a:avLst/>
              <a:gdLst/>
              <a:ahLst/>
              <a:cxnLst/>
              <a:rect l="l" t="t" r="r" b="b"/>
              <a:pathLst>
                <a:path w="333375" h="289559">
                  <a:moveTo>
                    <a:pt x="249863" y="289021"/>
                  </a:moveTo>
                  <a:lnTo>
                    <a:pt x="83396" y="289021"/>
                  </a:lnTo>
                  <a:lnTo>
                    <a:pt x="0" y="144662"/>
                  </a:lnTo>
                  <a:lnTo>
                    <a:pt x="83396" y="0"/>
                  </a:lnTo>
                  <a:lnTo>
                    <a:pt x="249863" y="0"/>
                  </a:lnTo>
                  <a:lnTo>
                    <a:pt x="333248" y="144662"/>
                  </a:lnTo>
                  <a:lnTo>
                    <a:pt x="249863" y="289021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5511" y="1028700"/>
              <a:ext cx="499745" cy="571500"/>
            </a:xfrm>
            <a:custGeom>
              <a:avLst/>
              <a:gdLst/>
              <a:ahLst/>
              <a:cxnLst/>
              <a:rect l="l" t="t" r="r" b="b"/>
              <a:pathLst>
                <a:path w="499744" h="571500">
                  <a:moveTo>
                    <a:pt x="416959" y="571499"/>
                  </a:moveTo>
                  <a:lnTo>
                    <a:pt x="249549" y="571499"/>
                  </a:lnTo>
                  <a:lnTo>
                    <a:pt x="114107" y="336419"/>
                  </a:lnTo>
                  <a:lnTo>
                    <a:pt x="56114" y="235826"/>
                  </a:lnTo>
                  <a:lnTo>
                    <a:pt x="0" y="138665"/>
                  </a:lnTo>
                  <a:lnTo>
                    <a:pt x="80107" y="0"/>
                  </a:lnTo>
                  <a:lnTo>
                    <a:pt x="253152" y="0"/>
                  </a:lnTo>
                  <a:lnTo>
                    <a:pt x="304377" y="88678"/>
                  </a:lnTo>
                  <a:lnTo>
                    <a:pt x="416524" y="283024"/>
                  </a:lnTo>
                  <a:lnTo>
                    <a:pt x="447330" y="336419"/>
                  </a:lnTo>
                  <a:lnTo>
                    <a:pt x="499715" y="427686"/>
                  </a:lnTo>
                  <a:lnTo>
                    <a:pt x="416959" y="571499"/>
                  </a:lnTo>
                  <a:close/>
                </a:path>
                <a:path w="499744" h="571500">
                  <a:moveTo>
                    <a:pt x="304430" y="88702"/>
                  </a:move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8760" y="1028700"/>
              <a:ext cx="499745" cy="571500"/>
            </a:xfrm>
            <a:custGeom>
              <a:avLst/>
              <a:gdLst/>
              <a:ahLst/>
              <a:cxnLst/>
              <a:rect l="l" t="t" r="r" b="b"/>
              <a:pathLst>
                <a:path w="499744" h="571500">
                  <a:moveTo>
                    <a:pt x="416645" y="571499"/>
                  </a:moveTo>
                  <a:lnTo>
                    <a:pt x="249548" y="571499"/>
                  </a:lnTo>
                  <a:lnTo>
                    <a:pt x="166466" y="427686"/>
                  </a:lnTo>
                  <a:lnTo>
                    <a:pt x="166721" y="427262"/>
                  </a:lnTo>
                  <a:lnTo>
                    <a:pt x="83445" y="283024"/>
                  </a:lnTo>
                  <a:lnTo>
                    <a:pt x="0" y="138665"/>
                  </a:lnTo>
                  <a:lnTo>
                    <a:pt x="80107" y="0"/>
                  </a:lnTo>
                  <a:lnTo>
                    <a:pt x="253152" y="0"/>
                  </a:lnTo>
                  <a:lnTo>
                    <a:pt x="300371" y="81741"/>
                  </a:lnTo>
                  <a:lnTo>
                    <a:pt x="300817" y="81741"/>
                  </a:lnTo>
                  <a:lnTo>
                    <a:pt x="443297" y="329276"/>
                  </a:lnTo>
                  <a:lnTo>
                    <a:pt x="443067" y="329409"/>
                  </a:lnTo>
                  <a:lnTo>
                    <a:pt x="499715" y="427686"/>
                  </a:lnTo>
                  <a:lnTo>
                    <a:pt x="416645" y="571499"/>
                  </a:lnTo>
                  <a:close/>
                </a:path>
                <a:path w="499744" h="571500">
                  <a:moveTo>
                    <a:pt x="300817" y="81741"/>
                  </a:moveTo>
                  <a:lnTo>
                    <a:pt x="300371" y="81741"/>
                  </a:lnTo>
                  <a:lnTo>
                    <a:pt x="300698" y="81535"/>
                  </a:lnTo>
                  <a:lnTo>
                    <a:pt x="300817" y="81741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058400" y="1181100"/>
            <a:ext cx="7530115" cy="5223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500"/>
              </a:lnSpc>
              <a:spcBef>
                <a:spcPts val="100"/>
              </a:spcBef>
            </a:pPr>
            <a:endParaRPr lang="ru-RU" sz="3600" spc="-5" dirty="0" smtClean="0">
              <a:latin typeface="Trebuchet MS"/>
              <a:cs typeface="Trebuchet MS"/>
            </a:endParaRPr>
          </a:p>
          <a:p>
            <a:pPr marL="12700" marR="5080" algn="ctr">
              <a:lnSpc>
                <a:spcPct val="116500"/>
              </a:lnSpc>
              <a:spcBef>
                <a:spcPts val="100"/>
              </a:spcBef>
            </a:pPr>
            <a:r>
              <a:rPr lang="ru-RU" sz="3600" spc="-5" dirty="0" smtClean="0">
                <a:latin typeface="Trebuchet MS"/>
                <a:cs typeface="Trebuchet MS"/>
              </a:rPr>
              <a:t>Установка на здоровье и здоровый образ жизни не появляется у человека сама собой, а формируется в результате определённого педагогического воздействия.</a:t>
            </a:r>
          </a:p>
          <a:p>
            <a:pPr marL="12700" marR="5080" algn="ctr">
              <a:lnSpc>
                <a:spcPct val="116500"/>
              </a:lnSpc>
              <a:spcBef>
                <a:spcPts val="100"/>
              </a:spcBef>
            </a:pPr>
            <a:r>
              <a:rPr lang="ru-RU" sz="3600" spc="-5" dirty="0" smtClean="0">
                <a:latin typeface="Trebuchet MS"/>
                <a:cs typeface="Trebuchet MS"/>
              </a:rPr>
              <a:t> 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9599" y="1661467"/>
            <a:ext cx="9877727" cy="35823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39289" algn="ctr">
              <a:lnSpc>
                <a:spcPct val="116100"/>
              </a:lnSpc>
              <a:spcBef>
                <a:spcPts val="95"/>
              </a:spcBef>
            </a:pPr>
            <a:r>
              <a:rPr lang="ru-RU" sz="10000" b="1" spc="355" dirty="0">
                <a:solidFill>
                  <a:srgbClr val="1736B1"/>
                </a:solidFill>
                <a:latin typeface="Snap ITC" panose="04040A07060A02020202" pitchFamily="82" charset="0"/>
                <a:cs typeface="Trebuchet MS"/>
              </a:rPr>
              <a:t>ПРОБЛЕМА </a:t>
            </a:r>
            <a:r>
              <a:rPr lang="ru-RU" sz="10000" b="1" spc="355" dirty="0" smtClean="0">
                <a:solidFill>
                  <a:srgbClr val="1736B1"/>
                </a:solidFill>
                <a:latin typeface="Snap ITC" panose="04040A07060A02020202" pitchFamily="82" charset="0"/>
                <a:cs typeface="Trebuchet MS"/>
              </a:rPr>
              <a:t>ПРОЕКТА</a:t>
            </a:r>
            <a:endParaRPr sz="10000" b="1" spc="355" dirty="0">
              <a:solidFill>
                <a:srgbClr val="1736B1"/>
              </a:solidFill>
              <a:latin typeface="Snap ITC" panose="04040A07060A02020202" pitchFamily="82" charset="0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129694" y="0"/>
            <a:ext cx="28575" cy="10287000"/>
          </a:xfrm>
          <a:custGeom>
            <a:avLst/>
            <a:gdLst/>
            <a:ahLst/>
            <a:cxnLst/>
            <a:rect l="l" t="t" r="r" b="b"/>
            <a:pathLst>
              <a:path w="28575" h="10287000">
                <a:moveTo>
                  <a:pt x="0" y="0"/>
                </a:moveTo>
                <a:lnTo>
                  <a:pt x="28575" y="0"/>
                </a:lnTo>
                <a:lnTo>
                  <a:pt x="285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86C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https://elearn.dit.urfu.ru/pluginfile.php/207307/course/overviewfiles/%D0%9E%D0%B1%D0%BB%D0%BE%D0%B6%D0%BA%D0%B0%20%D0%BA%D1%83%D1%80%D1%81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6" y="5597122"/>
            <a:ext cx="7013575" cy="46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398" y="2089534"/>
            <a:ext cx="12544425" cy="2701936"/>
          </a:xfrm>
          <a:custGeom>
            <a:avLst/>
            <a:gdLst/>
            <a:ahLst/>
            <a:cxnLst/>
            <a:rect l="l" t="t" r="r" b="b"/>
            <a:pathLst>
              <a:path w="12544425" h="5429250">
                <a:moveTo>
                  <a:pt x="12544424" y="5429249"/>
                </a:moveTo>
                <a:lnTo>
                  <a:pt x="0" y="5429249"/>
                </a:lnTo>
                <a:lnTo>
                  <a:pt x="0" y="0"/>
                </a:lnTo>
                <a:lnTo>
                  <a:pt x="12544424" y="0"/>
                </a:lnTo>
                <a:lnTo>
                  <a:pt x="12544424" y="5429249"/>
                </a:lnTo>
                <a:close/>
              </a:path>
            </a:pathLst>
          </a:custGeom>
          <a:solidFill>
            <a:srgbClr val="A066CB">
              <a:alpha val="8628"/>
            </a:srgbClr>
          </a:solidFill>
          <a:effectLst>
            <a:innerShdw blurRad="114300">
              <a:prstClr val="black"/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600044" cy="1764664"/>
          </a:xfrm>
          <a:custGeom>
            <a:avLst/>
            <a:gdLst/>
            <a:ahLst/>
            <a:cxnLst/>
            <a:rect l="l" t="t" r="r" b="b"/>
            <a:pathLst>
              <a:path w="15600044" h="1764664">
                <a:moveTo>
                  <a:pt x="14581273" y="1764553"/>
                </a:moveTo>
                <a:lnTo>
                  <a:pt x="0" y="1764553"/>
                </a:lnTo>
                <a:lnTo>
                  <a:pt x="0" y="0"/>
                </a:lnTo>
                <a:lnTo>
                  <a:pt x="15599619" y="0"/>
                </a:lnTo>
                <a:lnTo>
                  <a:pt x="14581273" y="1764553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35000" y="3471495"/>
            <a:ext cx="4697976" cy="4801617"/>
          </a:xfrm>
          <a:custGeom>
            <a:avLst/>
            <a:gdLst/>
            <a:ahLst/>
            <a:cxnLst/>
            <a:rect l="l" t="t" r="r" b="b"/>
            <a:pathLst>
              <a:path w="4267200" h="5429250">
                <a:moveTo>
                  <a:pt x="4267199" y="5429249"/>
                </a:moveTo>
                <a:lnTo>
                  <a:pt x="0" y="5429249"/>
                </a:lnTo>
                <a:lnTo>
                  <a:pt x="0" y="0"/>
                </a:lnTo>
                <a:lnTo>
                  <a:pt x="4267199" y="0"/>
                </a:lnTo>
                <a:lnTo>
                  <a:pt x="4267199" y="5429249"/>
                </a:lnTo>
                <a:close/>
              </a:path>
            </a:pathLst>
          </a:custGeom>
          <a:solidFill>
            <a:srgbClr val="A066CB">
              <a:alpha val="8628"/>
            </a:srgbClr>
          </a:solidFill>
          <a:effectLst>
            <a:innerShdw blurRad="114300">
              <a:prstClr val="black"/>
            </a:innerShdw>
          </a:effectLst>
        </p:spPr>
        <p:txBody>
          <a:bodyPr wrap="square" lIns="0" tIns="0" rIns="0" bIns="0" rtlCol="0"/>
          <a:lstStyle/>
          <a:p>
            <a:pPr algn="just"/>
            <a:r>
              <a:rPr lang="ru-RU" sz="3200" spc="80" dirty="0">
                <a:solidFill>
                  <a:srgbClr val="1736B1"/>
                </a:solidFill>
                <a:latin typeface="Trebuchet MS"/>
                <a:cs typeface="Trebuchet MS"/>
              </a:rPr>
              <a:t>На данный момент творческий коллектив проекта разрабатывает эффективные механизмы управления создаваемой модели, заключает партнёрские соглашения с вузами города и края</a:t>
            </a:r>
            <a:endParaRPr sz="3200" spc="80" dirty="0">
              <a:solidFill>
                <a:srgbClr val="1736B1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626304" y="742986"/>
            <a:ext cx="999490" cy="572135"/>
            <a:chOff x="16626304" y="742986"/>
            <a:chExt cx="999490" cy="572135"/>
          </a:xfrm>
        </p:grpSpPr>
        <p:sp>
          <p:nvSpPr>
            <p:cNvPr id="6" name="object 6"/>
            <p:cNvSpPr/>
            <p:nvPr/>
          </p:nvSpPr>
          <p:spPr>
            <a:xfrm>
              <a:off x="16626304" y="1026010"/>
              <a:ext cx="333375" cy="289560"/>
            </a:xfrm>
            <a:custGeom>
              <a:avLst/>
              <a:gdLst/>
              <a:ahLst/>
              <a:cxnLst/>
              <a:rect l="l" t="t" r="r" b="b"/>
              <a:pathLst>
                <a:path w="333375" h="289559">
                  <a:moveTo>
                    <a:pt x="249863" y="289021"/>
                  </a:moveTo>
                  <a:lnTo>
                    <a:pt x="83396" y="289021"/>
                  </a:lnTo>
                  <a:lnTo>
                    <a:pt x="0" y="144662"/>
                  </a:lnTo>
                  <a:lnTo>
                    <a:pt x="83396" y="0"/>
                  </a:lnTo>
                  <a:lnTo>
                    <a:pt x="249863" y="0"/>
                  </a:lnTo>
                  <a:lnTo>
                    <a:pt x="333248" y="144662"/>
                  </a:lnTo>
                  <a:lnTo>
                    <a:pt x="249863" y="289021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92771" y="742986"/>
              <a:ext cx="499745" cy="571500"/>
            </a:xfrm>
            <a:custGeom>
              <a:avLst/>
              <a:gdLst/>
              <a:ahLst/>
              <a:cxnLst/>
              <a:rect l="l" t="t" r="r" b="b"/>
              <a:pathLst>
                <a:path w="499744" h="571500">
                  <a:moveTo>
                    <a:pt x="416959" y="571499"/>
                  </a:moveTo>
                  <a:lnTo>
                    <a:pt x="249549" y="571499"/>
                  </a:lnTo>
                  <a:lnTo>
                    <a:pt x="114107" y="336419"/>
                  </a:lnTo>
                  <a:lnTo>
                    <a:pt x="56114" y="235826"/>
                  </a:lnTo>
                  <a:lnTo>
                    <a:pt x="0" y="138665"/>
                  </a:lnTo>
                  <a:lnTo>
                    <a:pt x="80107" y="0"/>
                  </a:lnTo>
                  <a:lnTo>
                    <a:pt x="253152" y="0"/>
                  </a:lnTo>
                  <a:lnTo>
                    <a:pt x="304377" y="88678"/>
                  </a:lnTo>
                  <a:lnTo>
                    <a:pt x="416524" y="283024"/>
                  </a:lnTo>
                  <a:lnTo>
                    <a:pt x="447330" y="336419"/>
                  </a:lnTo>
                  <a:lnTo>
                    <a:pt x="499715" y="427686"/>
                  </a:lnTo>
                  <a:lnTo>
                    <a:pt x="416959" y="571499"/>
                  </a:lnTo>
                  <a:close/>
                </a:path>
                <a:path w="499744" h="571500">
                  <a:moveTo>
                    <a:pt x="304430" y="88702"/>
                  </a:move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126019" y="742986"/>
              <a:ext cx="499745" cy="571500"/>
            </a:xfrm>
            <a:custGeom>
              <a:avLst/>
              <a:gdLst/>
              <a:ahLst/>
              <a:cxnLst/>
              <a:rect l="l" t="t" r="r" b="b"/>
              <a:pathLst>
                <a:path w="499744" h="571500">
                  <a:moveTo>
                    <a:pt x="416645" y="571499"/>
                  </a:moveTo>
                  <a:lnTo>
                    <a:pt x="249548" y="571499"/>
                  </a:lnTo>
                  <a:lnTo>
                    <a:pt x="166466" y="427686"/>
                  </a:lnTo>
                  <a:lnTo>
                    <a:pt x="166721" y="427262"/>
                  </a:lnTo>
                  <a:lnTo>
                    <a:pt x="83445" y="283024"/>
                  </a:lnTo>
                  <a:lnTo>
                    <a:pt x="0" y="138665"/>
                  </a:lnTo>
                  <a:lnTo>
                    <a:pt x="80107" y="0"/>
                  </a:lnTo>
                  <a:lnTo>
                    <a:pt x="253152" y="0"/>
                  </a:lnTo>
                  <a:lnTo>
                    <a:pt x="300371" y="81741"/>
                  </a:lnTo>
                  <a:lnTo>
                    <a:pt x="300817" y="81741"/>
                  </a:lnTo>
                  <a:lnTo>
                    <a:pt x="443297" y="329276"/>
                  </a:lnTo>
                  <a:lnTo>
                    <a:pt x="443067" y="329409"/>
                  </a:lnTo>
                  <a:lnTo>
                    <a:pt x="499714" y="427688"/>
                  </a:lnTo>
                  <a:lnTo>
                    <a:pt x="416645" y="571499"/>
                  </a:lnTo>
                  <a:close/>
                </a:path>
                <a:path w="499744" h="571500">
                  <a:moveTo>
                    <a:pt x="300817" y="81741"/>
                  </a:moveTo>
                  <a:lnTo>
                    <a:pt x="300371" y="81741"/>
                  </a:lnTo>
                  <a:lnTo>
                    <a:pt x="300698" y="81535"/>
                  </a:lnTo>
                  <a:lnTo>
                    <a:pt x="300817" y="81741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2400" y="2237164"/>
            <a:ext cx="12544425" cy="216084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1009">
              <a:lnSpc>
                <a:spcPct val="100000"/>
              </a:lnSpc>
            </a:pPr>
            <a:r>
              <a:rPr lang="ru-RU" sz="3500" spc="80" dirty="0" smtClean="0">
                <a:solidFill>
                  <a:srgbClr val="1736B1"/>
                </a:solidFill>
                <a:latin typeface="Trebuchet MS"/>
                <a:cs typeface="Trebuchet MS"/>
              </a:rPr>
              <a:t>Недостаточный уровень профессиональной подготовленности коллектива, связанный с организацией и построением </a:t>
            </a:r>
            <a:r>
              <a:rPr lang="ru-RU" sz="3500" spc="80" dirty="0" err="1" smtClean="0">
                <a:solidFill>
                  <a:srgbClr val="1736B1"/>
                </a:solidFill>
                <a:latin typeface="Trebuchet MS"/>
                <a:cs typeface="Trebuchet MS"/>
              </a:rPr>
              <a:t>здоровьесберегающего</a:t>
            </a:r>
            <a:r>
              <a:rPr lang="ru-RU" sz="3500" spc="80" dirty="0" smtClean="0">
                <a:solidFill>
                  <a:srgbClr val="1736B1"/>
                </a:solidFill>
                <a:latin typeface="Trebuchet MS"/>
                <a:cs typeface="Trebuchet MS"/>
              </a:rPr>
              <a:t> пространства школы</a:t>
            </a:r>
            <a:endParaRPr sz="3500" dirty="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045029" y="0"/>
            <a:ext cx="10402570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500" kern="1200" spc="355" dirty="0" smtClean="0">
                <a:solidFill>
                  <a:schemeClr val="bg1"/>
                </a:solidFill>
                <a:latin typeface="Snap ITC" panose="04040A07060A02020202" pitchFamily="82" charset="0"/>
                <a:ea typeface="+mn-ea"/>
              </a:rPr>
              <a:t>БАРЬЕРЫ</a:t>
            </a:r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47" name="object 2"/>
          <p:cNvSpPr/>
          <p:nvPr/>
        </p:nvSpPr>
        <p:spPr>
          <a:xfrm>
            <a:off x="490668" y="5246095"/>
            <a:ext cx="12544425" cy="1792686"/>
          </a:xfrm>
          <a:custGeom>
            <a:avLst/>
            <a:gdLst/>
            <a:ahLst/>
            <a:cxnLst/>
            <a:rect l="l" t="t" r="r" b="b"/>
            <a:pathLst>
              <a:path w="12544425" h="5429250">
                <a:moveTo>
                  <a:pt x="12544424" y="5429249"/>
                </a:moveTo>
                <a:lnTo>
                  <a:pt x="0" y="5429249"/>
                </a:lnTo>
                <a:lnTo>
                  <a:pt x="0" y="0"/>
                </a:lnTo>
                <a:lnTo>
                  <a:pt x="12544424" y="0"/>
                </a:lnTo>
                <a:lnTo>
                  <a:pt x="12544424" y="5429249"/>
                </a:lnTo>
                <a:close/>
              </a:path>
            </a:pathLst>
          </a:custGeom>
          <a:solidFill>
            <a:srgbClr val="A066CB">
              <a:alpha val="8628"/>
            </a:srgbClr>
          </a:solidFill>
          <a:effectLst>
            <a:innerShdw blurRad="114300">
              <a:prstClr val="black"/>
            </a:innerShdw>
          </a:effectLst>
        </p:spPr>
        <p:txBody>
          <a:bodyPr wrap="square" lIns="0" tIns="0" rIns="0" bIns="0" rtlCol="0"/>
          <a:lstStyle/>
          <a:p>
            <a:r>
              <a:rPr lang="ru-RU" sz="3500" spc="80" dirty="0" smtClean="0">
                <a:solidFill>
                  <a:srgbClr val="1736B1"/>
                </a:solidFill>
                <a:latin typeface="Trebuchet MS"/>
                <a:cs typeface="Trebuchet MS"/>
              </a:rPr>
              <a:t>Отсутствие </a:t>
            </a:r>
            <a:r>
              <a:rPr lang="ru-RU" sz="3500" spc="80" dirty="0">
                <a:solidFill>
                  <a:srgbClr val="1736B1"/>
                </a:solidFill>
                <a:latin typeface="Trebuchet MS"/>
                <a:cs typeface="Trebuchet MS"/>
              </a:rPr>
              <a:t>материально-технической базы для формирования  здоровьеразвивающей компетентности в качестве доминанты</a:t>
            </a:r>
            <a:endParaRPr sz="3500" spc="80" dirty="0">
              <a:solidFill>
                <a:srgbClr val="1736B1"/>
              </a:solidFill>
              <a:latin typeface="Trebuchet MS"/>
              <a:cs typeface="Trebuchet MS"/>
            </a:endParaRPr>
          </a:p>
        </p:txBody>
      </p:sp>
      <p:sp>
        <p:nvSpPr>
          <p:cNvPr id="48" name="object 2"/>
          <p:cNvSpPr/>
          <p:nvPr/>
        </p:nvSpPr>
        <p:spPr>
          <a:xfrm>
            <a:off x="523326" y="7713651"/>
            <a:ext cx="12544425" cy="1792686"/>
          </a:xfrm>
          <a:custGeom>
            <a:avLst/>
            <a:gdLst/>
            <a:ahLst/>
            <a:cxnLst/>
            <a:rect l="l" t="t" r="r" b="b"/>
            <a:pathLst>
              <a:path w="12544425" h="5429250">
                <a:moveTo>
                  <a:pt x="12544424" y="5429249"/>
                </a:moveTo>
                <a:lnTo>
                  <a:pt x="0" y="5429249"/>
                </a:lnTo>
                <a:lnTo>
                  <a:pt x="0" y="0"/>
                </a:lnTo>
                <a:lnTo>
                  <a:pt x="12544424" y="0"/>
                </a:lnTo>
                <a:lnTo>
                  <a:pt x="12544424" y="5429249"/>
                </a:lnTo>
                <a:close/>
              </a:path>
            </a:pathLst>
          </a:custGeom>
          <a:solidFill>
            <a:srgbClr val="A066CB">
              <a:alpha val="8628"/>
            </a:srgbClr>
          </a:solidFill>
          <a:effectLst>
            <a:innerShdw blurRad="114300">
              <a:prstClr val="black"/>
            </a:innerShdw>
          </a:effectLst>
        </p:spPr>
        <p:txBody>
          <a:bodyPr wrap="square" lIns="0" tIns="0" rIns="0" bIns="0" rtlCol="0"/>
          <a:lstStyle/>
          <a:p>
            <a:r>
              <a:rPr lang="ru-RU" sz="3500" spc="80" dirty="0" smtClean="0">
                <a:solidFill>
                  <a:srgbClr val="1736B1"/>
                </a:solidFill>
                <a:latin typeface="Trebuchet MS"/>
                <a:cs typeface="Trebuchet MS"/>
              </a:rPr>
              <a:t>Необходимость привлечения дополнительных средств </a:t>
            </a:r>
            <a:r>
              <a:rPr lang="ru-RU" sz="3500" spc="80" dirty="0">
                <a:solidFill>
                  <a:srgbClr val="1736B1"/>
                </a:solidFill>
                <a:latin typeface="Trebuchet MS"/>
                <a:cs typeface="Trebuchet MS"/>
              </a:rPr>
              <a:t>на приобретение, установку оборудования и обучения специалистов по его использованию. </a:t>
            </a:r>
            <a:endParaRPr sz="3500" spc="80" dirty="0">
              <a:solidFill>
                <a:srgbClr val="1736B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513</Words>
  <Application>Microsoft Office PowerPoint</Application>
  <PresentationFormat>Произвольный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31" baseType="lpstr">
      <vt:lpstr>Arial</vt:lpstr>
      <vt:lpstr>Arial Black</vt:lpstr>
      <vt:lpstr>Bahnschrift</vt:lpstr>
      <vt:lpstr>Bahnschrift SemiCondensed</vt:lpstr>
      <vt:lpstr>Book Antiqua</vt:lpstr>
      <vt:lpstr>Bradley Hand ITC</vt:lpstr>
      <vt:lpstr>Calibri</vt:lpstr>
      <vt:lpstr>Century Gothic</vt:lpstr>
      <vt:lpstr>Impact</vt:lpstr>
      <vt:lpstr>Lucida Bright</vt:lpstr>
      <vt:lpstr>Mistral</vt:lpstr>
      <vt:lpstr>Segoe Script</vt:lpstr>
      <vt:lpstr>Segoe UI Black</vt:lpstr>
      <vt:lpstr>Snap ITC</vt:lpstr>
      <vt:lpstr>Sylfaen</vt:lpstr>
      <vt:lpstr>Tahoma</vt:lpstr>
      <vt:lpstr>Times New Roman</vt:lpstr>
      <vt:lpstr>Trebuchet MS</vt:lpstr>
      <vt:lpstr>Office Theme</vt:lpstr>
      <vt:lpstr>МБОУ СОШ №37 г.Ставрополя</vt:lpstr>
      <vt:lpstr>МБОУ СОШ №37 г.Ставрополя</vt:lpstr>
      <vt:lpstr>Презентация PowerPoint</vt:lpstr>
      <vt:lpstr>ЦЕЛЕВЫЕ УСТАНОВКИ</vt:lpstr>
      <vt:lpstr>ЗАДАЧИ ПРОЕКТА</vt:lpstr>
      <vt:lpstr>ЗНАНИЯ И НАВЫКИ</vt:lpstr>
      <vt:lpstr>Презентация PowerPoint</vt:lpstr>
      <vt:lpstr>Презентация PowerPoint</vt:lpstr>
      <vt:lpstr>БАРЬЕРЫ</vt:lpstr>
      <vt:lpstr>Презентация PowerPoint</vt:lpstr>
      <vt:lpstr>ИТОГОВЫЙ КОНТЕКСТ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Коричневый и Белый Выделенные Фигуры Уход за Домом Советы Листинговая Презентация</dc:title>
  <dc:creator>Снежана Никитина</dc:creator>
  <cp:keywords>DAE_QY6nUPw,BAE9se01iTE</cp:keywords>
  <cp:lastModifiedBy>user</cp:lastModifiedBy>
  <cp:revision>27</cp:revision>
  <dcterms:created xsi:type="dcterms:W3CDTF">2022-04-29T10:41:59Z</dcterms:created>
  <dcterms:modified xsi:type="dcterms:W3CDTF">2022-04-29T15:27:53Z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2022-04-29T00:00:00Z</vt:filetime>
  </property>
  <property fmtid="{D5CDD505-2E9C-101B-9397-08002B2CF9AE}" pid="3" name="Creator">
    <vt:lpwstr>Canva</vt:lpwstr>
  </property>
  <property fmtid="{D5CDD505-2E9C-101B-9397-08002B2CF9AE}" pid="4" name="LastSaved">
    <vt:filetime>2022-04-29T00:00:00Z</vt:filetime>
  </property>
</Properties>
</file>